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93" r:id="rId5"/>
    <p:sldId id="305" r:id="rId6"/>
    <p:sldId id="296" r:id="rId7"/>
    <p:sldId id="306" r:id="rId8"/>
    <p:sldId id="307" r:id="rId9"/>
    <p:sldId id="308" r:id="rId10"/>
    <p:sldId id="298" r:id="rId11"/>
    <p:sldId id="310" r:id="rId12"/>
    <p:sldId id="300" r:id="rId13"/>
    <p:sldId id="30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631F"/>
    <a:srgbClr val="EF9245"/>
    <a:srgbClr val="B96121"/>
    <a:srgbClr val="FFCC99"/>
    <a:srgbClr val="E8E8E8"/>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9/3/2024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63ED7B-F282-42DA-DF6C-E1A22A0963AD}"/>
              </a:ext>
            </a:extLst>
          </p:cNvPr>
          <p:cNvCxnSpPr>
            <a:cxnSpLocks/>
          </p:cNvCxnSpPr>
          <p:nvPr userDrawn="1"/>
        </p:nvCxnSpPr>
        <p:spPr>
          <a:xfrm flipH="1" flipV="1">
            <a:off x="5861535" y="0"/>
            <a:ext cx="1556021" cy="646938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3E5A8C65-DAAF-1BA1-B402-11FC946C6096}"/>
              </a:ext>
            </a:extLst>
          </p:cNvPr>
          <p:cNvSpPr>
            <a:spLocks noGrp="1"/>
          </p:cNvSpPr>
          <p:nvPr>
            <p:ph type="pic" sz="quarter" idx="10"/>
          </p:nvPr>
        </p:nvSpPr>
        <p:spPr>
          <a:xfrm flipH="1">
            <a:off x="0" y="0"/>
            <a:ext cx="7024495" cy="6858000"/>
          </a:xfrm>
          <a:custGeom>
            <a:avLst/>
            <a:gdLst>
              <a:gd name="connsiteX0" fmla="*/ 7024495 w 7024495"/>
              <a:gd name="connsiteY0" fmla="*/ 0 h 6858000"/>
              <a:gd name="connsiteX1" fmla="*/ 1701752 w 7024495"/>
              <a:gd name="connsiteY1" fmla="*/ 0 h 6858000"/>
              <a:gd name="connsiteX2" fmla="*/ 0 w 7024495"/>
              <a:gd name="connsiteY2" fmla="*/ 6837396 h 6858000"/>
              <a:gd name="connsiteX3" fmla="*/ 0 w 7024495"/>
              <a:gd name="connsiteY3" fmla="*/ 6858000 h 6858000"/>
              <a:gd name="connsiteX4" fmla="*/ 7024495 w 702449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4495" h="6858000">
                <a:moveTo>
                  <a:pt x="7024495" y="0"/>
                </a:moveTo>
                <a:lnTo>
                  <a:pt x="1701752" y="0"/>
                </a:lnTo>
                <a:lnTo>
                  <a:pt x="0" y="6837396"/>
                </a:lnTo>
                <a:lnTo>
                  <a:pt x="0" y="6858000"/>
                </a:lnTo>
                <a:lnTo>
                  <a:pt x="7024495" y="6858000"/>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181CB1F-4A11-0F01-BFFC-C34C900A30BA}"/>
              </a:ext>
            </a:extLst>
          </p:cNvPr>
          <p:cNvSpPr>
            <a:spLocks noGrp="1"/>
          </p:cNvSpPr>
          <p:nvPr>
            <p:ph type="title"/>
          </p:nvPr>
        </p:nvSpPr>
        <p:spPr>
          <a:xfrm>
            <a:off x="4078706" y="2456733"/>
            <a:ext cx="8124873" cy="1639939"/>
          </a:xfrm>
          <a:custGeom>
            <a:avLst/>
            <a:gdLst>
              <a:gd name="connsiteX0" fmla="*/ 0 w 8124873"/>
              <a:gd name="connsiteY0" fmla="*/ 0 h 1639939"/>
              <a:gd name="connsiteX1" fmla="*/ 7391297 w 8124873"/>
              <a:gd name="connsiteY1" fmla="*/ 0 h 1639939"/>
              <a:gd name="connsiteX2" fmla="*/ 7794750 w 8124873"/>
              <a:gd name="connsiteY2" fmla="*/ 0 h 1639939"/>
              <a:gd name="connsiteX3" fmla="*/ 8124873 w 8124873"/>
              <a:gd name="connsiteY3" fmla="*/ 0 h 1639939"/>
              <a:gd name="connsiteX4" fmla="*/ 8124873 w 8124873"/>
              <a:gd name="connsiteY4" fmla="*/ 1639939 h 1639939"/>
              <a:gd name="connsiteX5" fmla="*/ 7391297 w 8124873"/>
              <a:gd name="connsiteY5" fmla="*/ 1639939 h 1639939"/>
              <a:gd name="connsiteX6" fmla="*/ 7391297 w 8124873"/>
              <a:gd name="connsiteY6" fmla="*/ 1639938 h 1639939"/>
              <a:gd name="connsiteX7" fmla="*/ 318542 w 8124873"/>
              <a:gd name="connsiteY7" fmla="*/ 1639938 h 16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4873" h="1639939">
                <a:moveTo>
                  <a:pt x="0" y="0"/>
                </a:moveTo>
                <a:lnTo>
                  <a:pt x="7391297" y="0"/>
                </a:lnTo>
                <a:lnTo>
                  <a:pt x="7794750" y="0"/>
                </a:lnTo>
                <a:lnTo>
                  <a:pt x="8124873" y="0"/>
                </a:lnTo>
                <a:lnTo>
                  <a:pt x="8124873" y="1639939"/>
                </a:lnTo>
                <a:lnTo>
                  <a:pt x="7391297" y="1639939"/>
                </a:lnTo>
                <a:lnTo>
                  <a:pt x="7391297" y="1639938"/>
                </a:lnTo>
                <a:lnTo>
                  <a:pt x="318542" y="1639938"/>
                </a:lnTo>
                <a:close/>
              </a:path>
            </a:pathLst>
          </a:custGeom>
          <a:solidFill>
            <a:schemeClr val="accent2"/>
          </a:solidFill>
        </p:spPr>
        <p:txBody>
          <a:bodyPr wrap="square" lIns="320040" rIns="914400">
            <a:noAutofit/>
          </a:bodyPr>
          <a:lstStyle>
            <a:lvl1pPr algn="r">
              <a:defRPr sz="32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543800" y="4398264"/>
            <a:ext cx="3913632" cy="2066544"/>
          </a:xfrm>
        </p:spPr>
        <p:txBody>
          <a:bodyPr>
            <a:normAutofit/>
          </a:bodyPr>
          <a:lstStyle>
            <a:lvl1pPr marL="0" indent="0" algn="r">
              <a:buNone/>
              <a:defRPr sz="2400" spc="14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3170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72D93E-C550-4461-E6B7-EBCA7CAEC8DF}"/>
              </a:ext>
            </a:extLst>
          </p:cNvPr>
          <p:cNvCxnSpPr>
            <a:cxnSpLocks/>
          </p:cNvCxnSpPr>
          <p:nvPr userDrawn="1"/>
        </p:nvCxnSpPr>
        <p:spPr>
          <a:xfrm rot="10800000" flipV="1">
            <a:off x="0" y="0"/>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itle 21">
            <a:extLst>
              <a:ext uri="{FF2B5EF4-FFF2-40B4-BE49-F238E27FC236}">
                <a16:creationId xmlns:a16="http://schemas.microsoft.com/office/drawing/2014/main" id="{3A7F7468-D0CF-4B30-965A-D9066D6C288F}"/>
              </a:ext>
            </a:extLst>
          </p:cNvPr>
          <p:cNvSpPr>
            <a:spLocks noGrp="1"/>
          </p:cNvSpPr>
          <p:nvPr>
            <p:ph type="ctrTitle"/>
          </p:nvPr>
        </p:nvSpPr>
        <p:spPr>
          <a:xfrm>
            <a:off x="6610" y="824686"/>
            <a:ext cx="715415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rIns="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8" name="Content Placeholder 27">
            <a:extLst>
              <a:ext uri="{FF2B5EF4-FFF2-40B4-BE49-F238E27FC236}">
                <a16:creationId xmlns:a16="http://schemas.microsoft.com/office/drawing/2014/main" id="{F44119C9-6F5C-7546-AD19-0BF20ADDC75A}"/>
              </a:ext>
            </a:extLst>
          </p:cNvPr>
          <p:cNvSpPr>
            <a:spLocks noGrp="1"/>
          </p:cNvSpPr>
          <p:nvPr>
            <p:ph sz="quarter" idx="16"/>
          </p:nvPr>
        </p:nvSpPr>
        <p:spPr>
          <a:xfrm>
            <a:off x="7955280" y="822960"/>
            <a:ext cx="3447288" cy="1636776"/>
          </a:xfrm>
        </p:spPr>
        <p:txBody>
          <a:bodyPr/>
          <a:lstStyle>
            <a:lvl1pPr marL="0" indent="0" algn="l">
              <a:lnSpc>
                <a:spcPct val="90000"/>
              </a:lnSpc>
              <a:buNone/>
              <a:defRPr sz="1800" b="0" i="0" cap="none" spc="100" baseline="0">
                <a:solidFill>
                  <a:schemeClr val="tx1"/>
                </a:solidFill>
              </a:defRPr>
            </a:lvl1pPr>
            <a:lvl2pPr marL="0" indent="0" algn="l">
              <a:lnSpc>
                <a:spcPct val="90000"/>
              </a:lnSpc>
              <a:spcBef>
                <a:spcPts val="1000"/>
              </a:spcBef>
              <a:buNone/>
              <a:defRPr sz="1800" spc="100">
                <a:solidFill>
                  <a:schemeClr val="tx1"/>
                </a:solidFill>
              </a:defRPr>
            </a:lvl2pPr>
            <a:lvl3pPr marL="283464" indent="-283464" algn="l">
              <a:lnSpc>
                <a:spcPct val="90000"/>
              </a:lnSpc>
              <a:spcBef>
                <a:spcPts val="1000"/>
              </a:spcBef>
              <a:defRPr sz="1800" spc="100">
                <a:solidFill>
                  <a:schemeClr val="tx1"/>
                </a:solidFill>
              </a:defRPr>
            </a:lvl3pPr>
            <a:lvl4pPr marL="1097280" indent="-347472" algn="l">
              <a:lnSpc>
                <a:spcPct val="100000"/>
              </a:lnSpc>
              <a:defRPr sz="1600">
                <a:solidFill>
                  <a:schemeClr val="tx1"/>
                </a:solidFill>
              </a:defRPr>
            </a:lvl4pPr>
            <a:lvl5pPr marL="1463040" indent="-347472" algn="l">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C383A65A-D347-71C9-F4A2-8F5D4497FD4D}"/>
              </a:ext>
            </a:extLst>
          </p:cNvPr>
          <p:cNvCxnSpPr>
            <a:cxnSpLocks/>
          </p:cNvCxnSpPr>
          <p:nvPr userDrawn="1"/>
        </p:nvCxnSpPr>
        <p:spPr>
          <a:xfrm flipH="1">
            <a:off x="10402380" y="745435"/>
            <a:ext cx="1783010" cy="61125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4A08CD67-7152-A02B-8A2F-B44E9CCAD7F9}"/>
              </a:ext>
            </a:extLst>
          </p:cNvPr>
          <p:cNvSpPr>
            <a:spLocks noGrp="1"/>
          </p:cNvSpPr>
          <p:nvPr>
            <p:ph type="dt" sz="half" idx="17"/>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41E31B1-712C-1978-83E4-9E3ECD078436}"/>
              </a:ext>
            </a:extLst>
          </p:cNvPr>
          <p:cNvSpPr>
            <a:spLocks noGrp="1"/>
          </p:cNvSpPr>
          <p:nvPr>
            <p:ph type="ftr" sz="quarter" idx="18"/>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9D591037-E4B7-3E09-BA80-2781FA313B2B}"/>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601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DB38D4-7FDC-CF1E-11BB-77F17318EA0F}"/>
              </a:ext>
            </a:extLst>
          </p:cNvPr>
          <p:cNvCxnSpPr>
            <a:cxnSpLocks/>
          </p:cNvCxnSpPr>
          <p:nvPr userDrawn="1"/>
        </p:nvCxnSpPr>
        <p:spPr>
          <a:xfrm>
            <a:off x="11358643" y="-1"/>
            <a:ext cx="815945" cy="265825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itle 24">
            <a:extLst>
              <a:ext uri="{FF2B5EF4-FFF2-40B4-BE49-F238E27FC236}">
                <a16:creationId xmlns:a16="http://schemas.microsoft.com/office/drawing/2014/main" id="{DD9C70C7-DFF6-E2A2-DE7B-BC92ABB79139}"/>
              </a:ext>
            </a:extLst>
          </p:cNvPr>
          <p:cNvSpPr>
            <a:spLocks noGrp="1"/>
          </p:cNvSpPr>
          <p:nvPr>
            <p:ph type="title"/>
          </p:nvPr>
        </p:nvSpPr>
        <p:spPr>
          <a:xfrm>
            <a:off x="0" y="824684"/>
            <a:ext cx="11605600" cy="1639937"/>
          </a:xfrm>
          <a:custGeom>
            <a:avLst/>
            <a:gdLst>
              <a:gd name="connsiteX0" fmla="*/ 0 w 11605600"/>
              <a:gd name="connsiteY0" fmla="*/ 0 h 1639937"/>
              <a:gd name="connsiteX1" fmla="*/ 11094087 w 11605600"/>
              <a:gd name="connsiteY1" fmla="*/ 0 h 1639937"/>
              <a:gd name="connsiteX2" fmla="*/ 11605600 w 11605600"/>
              <a:gd name="connsiteY2" fmla="*/ 1639937 h 1639937"/>
              <a:gd name="connsiteX3" fmla="*/ 0 w 11605600"/>
              <a:gd name="connsiteY3" fmla="*/ 1639937 h 1639937"/>
            </a:gdLst>
            <a:ahLst/>
            <a:cxnLst>
              <a:cxn ang="0">
                <a:pos x="connsiteX0" y="connsiteY0"/>
              </a:cxn>
              <a:cxn ang="0">
                <a:pos x="connsiteX1" y="connsiteY1"/>
              </a:cxn>
              <a:cxn ang="0">
                <a:pos x="connsiteX2" y="connsiteY2"/>
              </a:cxn>
              <a:cxn ang="0">
                <a:pos x="connsiteX3" y="connsiteY3"/>
              </a:cxn>
            </a:cxnLst>
            <a:rect l="l" t="t" r="r" b="b"/>
            <a:pathLst>
              <a:path w="11605600" h="1639937">
                <a:moveTo>
                  <a:pt x="0" y="0"/>
                </a:moveTo>
                <a:lnTo>
                  <a:pt x="11094087" y="0"/>
                </a:lnTo>
                <a:lnTo>
                  <a:pt x="11605600" y="1639937"/>
                </a:lnTo>
                <a:lnTo>
                  <a:pt x="0" y="1639937"/>
                </a:lnTo>
                <a:close/>
              </a:path>
            </a:pathLst>
          </a:custGeom>
          <a:solidFill>
            <a:schemeClr val="accent2"/>
          </a:solidFill>
        </p:spPr>
        <p:txBody>
          <a:bodyPr wrap="square" lIns="914400">
            <a:noAutofit/>
          </a:bodyPr>
          <a:lstStyle>
            <a:lvl1pPr>
              <a:defRPr sz="3200" cap="all" spc="300" baseline="0">
                <a:solidFill>
                  <a:schemeClr val="bg1"/>
                </a:solidFill>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Date Placeholder 26">
            <a:extLst>
              <a:ext uri="{FF2B5EF4-FFF2-40B4-BE49-F238E27FC236}">
                <a16:creationId xmlns:a16="http://schemas.microsoft.com/office/drawing/2014/main" id="{DA7886EF-42A0-8181-94BD-571DD643FAE5}"/>
              </a:ext>
            </a:extLst>
          </p:cNvPr>
          <p:cNvSpPr>
            <a:spLocks noGrp="1"/>
          </p:cNvSpPr>
          <p:nvPr>
            <p:ph type="dt" sz="half" idx="16"/>
          </p:nvPr>
        </p:nvSpPr>
        <p:spPr/>
        <p:txBody>
          <a:bodyPr/>
          <a:lstStyle/>
          <a:p>
            <a:r>
              <a:rPr lang="en-US"/>
              <a:t>20XX</a:t>
            </a:r>
            <a:endParaRPr lang="en-US" dirty="0"/>
          </a:p>
        </p:txBody>
      </p:sp>
      <p:sp>
        <p:nvSpPr>
          <p:cNvPr id="28" name="Footer Placeholder 27">
            <a:extLst>
              <a:ext uri="{FF2B5EF4-FFF2-40B4-BE49-F238E27FC236}">
                <a16:creationId xmlns:a16="http://schemas.microsoft.com/office/drawing/2014/main" id="{F0088F06-F129-FC4D-62B9-F84E6E9D71FD}"/>
              </a:ext>
            </a:extLst>
          </p:cNvPr>
          <p:cNvSpPr>
            <a:spLocks noGrp="1"/>
          </p:cNvSpPr>
          <p:nvPr>
            <p:ph type="ftr" sz="quarter" idx="17"/>
          </p:nvPr>
        </p:nvSpPr>
        <p:spPr/>
        <p:txBody>
          <a:bodyPr/>
          <a:lstStyle/>
          <a:p>
            <a:r>
              <a:rPr lang="en-US" dirty="0"/>
              <a:t>PRESENTATION TITLE</a:t>
            </a:r>
          </a:p>
        </p:txBody>
      </p:sp>
      <p:sp>
        <p:nvSpPr>
          <p:cNvPr id="30" name="Slide Number Placeholder 29">
            <a:extLst>
              <a:ext uri="{FF2B5EF4-FFF2-40B4-BE49-F238E27FC236}">
                <a16:creationId xmlns:a16="http://schemas.microsoft.com/office/drawing/2014/main" id="{FD5AF822-23A2-2003-F247-1F8A8971B638}"/>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570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2"/>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64409"/>
            <a:ext cx="1030877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bg1"/>
          </a:solidFill>
        </p:spPr>
        <p:txBody>
          <a:bodyPr wrap="square" lIns="914400" rIns="274320" anchor="ctr">
            <a:noAutofit/>
          </a:bodyPr>
          <a:lstStyle>
            <a:lvl1pPr algn="l">
              <a:defRPr sz="3200" cap="all" spc="300" baseline="0">
                <a:solidFill>
                  <a:schemeClr val="accent2"/>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07208"/>
            <a:ext cx="2962656"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Font typeface="+mj-lt"/>
              <a:buNone/>
              <a:defRPr sz="1800" spc="100">
                <a:solidFill>
                  <a:schemeClr val="bg1"/>
                </a:solidFill>
              </a:defRPr>
            </a:lvl2pPr>
            <a:lvl3pPr marL="283464" indent="-283464">
              <a:lnSpc>
                <a:spcPct val="100000"/>
              </a:lnSpc>
              <a:spcBef>
                <a:spcPts val="1000"/>
              </a:spcBef>
              <a:buFont typeface="Arial" panose="020B0604020202020204" pitchFamily="34" charset="0"/>
              <a:buChar char="•"/>
              <a:defRPr sz="1800" spc="100">
                <a:solidFill>
                  <a:schemeClr val="bg1"/>
                </a:solidFill>
              </a:defRPr>
            </a:lvl3pPr>
            <a:lvl4pPr marL="548640" indent="-283464">
              <a:lnSpc>
                <a:spcPct val="100000"/>
              </a:lnSpc>
              <a:buFont typeface="Arial" panose="020B0604020202020204" pitchFamily="34" charset="0"/>
              <a:buChar char="•"/>
              <a:defRPr sz="1600" spc="100">
                <a:solidFill>
                  <a:schemeClr val="bg1"/>
                </a:solidFill>
              </a:defRPr>
            </a:lvl4pPr>
            <a:lvl5pPr marL="825246" indent="-285750">
              <a:lnSpc>
                <a:spcPct val="100000"/>
              </a:lnSpc>
              <a:buFont typeface="Arial" panose="020B0604020202020204" pitchFamily="34" charset="0"/>
              <a:buChar char="•"/>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4526280" y="2807208"/>
            <a:ext cx="5870448" cy="3776472"/>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548640" indent="-283464">
              <a:lnSpc>
                <a:spcPct val="100000"/>
              </a:lnSpc>
              <a:defRPr sz="1600" spc="100">
                <a:solidFill>
                  <a:schemeClr val="bg1"/>
                </a:solidFill>
              </a:defRPr>
            </a:lvl4pPr>
            <a:lvl5pPr marL="82296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7B84AAD-AEFA-72DF-A9D3-B05DB73AA347}"/>
              </a:ext>
            </a:extLst>
          </p:cNvPr>
          <p:cNvCxnSpPr>
            <a:cxnSpLocks/>
          </p:cNvCxnSpPr>
          <p:nvPr userDrawn="1"/>
        </p:nvCxnSpPr>
        <p:spPr>
          <a:xfrm flipH="1" flipV="1">
            <a:off x="10390909" y="0"/>
            <a:ext cx="1801091" cy="56378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5647ABC-651C-24EE-FF93-479691A878C2}"/>
              </a:ext>
            </a:extLst>
          </p:cNvPr>
          <p:cNvCxnSpPr>
            <a:cxnSpLocks/>
          </p:cNvCxnSpPr>
          <p:nvPr userDrawn="1"/>
        </p:nvCxnSpPr>
        <p:spPr>
          <a:xfrm flipH="1" flipV="1">
            <a:off x="0" y="3641100"/>
            <a:ext cx="1269089" cy="3216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F24174A-AF61-B3ED-D2D3-D4907E76EFD6}"/>
              </a:ext>
            </a:extLst>
          </p:cNvPr>
          <p:cNvSpPr>
            <a:spLocks noGrp="1"/>
          </p:cNvSpPr>
          <p:nvPr>
            <p:ph type="dt" sz="half" idx="17"/>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6D7635B1-52DB-F4F3-C150-16E791979B6B}"/>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3BE7E41-6985-1806-6624-980D9A9DCBF4}"/>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0850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48883C19-EC0B-F5B5-3520-45CB80393EB2}"/>
              </a:ext>
            </a:extLst>
          </p:cNvPr>
          <p:cNvSpPr>
            <a:spLocks noGrp="1"/>
          </p:cNvSpPr>
          <p:nvPr>
            <p:ph type="title"/>
          </p:nvPr>
        </p:nvSpPr>
        <p:spPr>
          <a:xfrm>
            <a:off x="0" y="879635"/>
            <a:ext cx="8261729" cy="1639938"/>
          </a:xfrm>
          <a:custGeom>
            <a:avLst/>
            <a:gdLst>
              <a:gd name="connsiteX0" fmla="*/ 0 w 8353169"/>
              <a:gd name="connsiteY0" fmla="*/ 0 h 1639938"/>
              <a:gd name="connsiteX1" fmla="*/ 693683 w 8353169"/>
              <a:gd name="connsiteY1" fmla="*/ 0 h 1639938"/>
              <a:gd name="connsiteX2" fmla="*/ 826338 w 8353169"/>
              <a:gd name="connsiteY2" fmla="*/ 0 h 1639938"/>
              <a:gd name="connsiteX3" fmla="*/ 8353169 w 8353169"/>
              <a:gd name="connsiteY3" fmla="*/ 0 h 1639938"/>
              <a:gd name="connsiteX4" fmla="*/ 8049138 w 8353169"/>
              <a:gd name="connsiteY4" fmla="*/ 1639938 h 1639938"/>
              <a:gd name="connsiteX5" fmla="*/ 826338 w 8353169"/>
              <a:gd name="connsiteY5" fmla="*/ 1639938 h 1639938"/>
              <a:gd name="connsiteX6" fmla="*/ 693683 w 8353169"/>
              <a:gd name="connsiteY6" fmla="*/ 1639938 h 1639938"/>
              <a:gd name="connsiteX7" fmla="*/ 0 w 8353169"/>
              <a:gd name="connsiteY7" fmla="*/ 1639938 h 163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3169" h="1639938">
                <a:moveTo>
                  <a:pt x="0" y="0"/>
                </a:moveTo>
                <a:lnTo>
                  <a:pt x="693683" y="0"/>
                </a:lnTo>
                <a:lnTo>
                  <a:pt x="826338" y="0"/>
                </a:lnTo>
                <a:lnTo>
                  <a:pt x="8353169" y="0"/>
                </a:lnTo>
                <a:lnTo>
                  <a:pt x="8049138" y="1639938"/>
                </a:lnTo>
                <a:lnTo>
                  <a:pt x="826338" y="1639938"/>
                </a:lnTo>
                <a:lnTo>
                  <a:pt x="693683" y="1639938"/>
                </a:lnTo>
                <a:lnTo>
                  <a:pt x="0" y="1639938"/>
                </a:lnTo>
                <a:close/>
              </a:path>
            </a:pathLst>
          </a:custGeom>
          <a:solidFill>
            <a:schemeClr val="accent2"/>
          </a:solidFill>
        </p:spPr>
        <p:txBody>
          <a:bodyPr wrap="square" lIns="914400">
            <a:noAutofit/>
          </a:bodyPr>
          <a:lstStyle>
            <a:lvl1pPr>
              <a:defRPr sz="36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3816" y="2907792"/>
            <a:ext cx="2952599" cy="1781642"/>
          </a:xfrm>
        </p:spPr>
        <p:txBody>
          <a:bodyPr>
            <a:normAutofit/>
          </a:bodyPr>
          <a:lstStyle>
            <a:lvl1pPr marL="0" indent="0" algn="l">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745B022C-E8CF-07D5-65AC-D3D3D5CC77A3}"/>
              </a:ext>
            </a:extLst>
          </p:cNvPr>
          <p:cNvCxnSpPr>
            <a:cxnSpLocks/>
          </p:cNvCxnSpPr>
          <p:nvPr userDrawn="1"/>
        </p:nvCxnSpPr>
        <p:spPr>
          <a:xfrm flipH="1">
            <a:off x="3868615" y="0"/>
            <a:ext cx="1000226" cy="40362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04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3411815-04EC-3B42-4164-952C53388853}"/>
              </a:ext>
            </a:extLst>
          </p:cNvPr>
          <p:cNvCxnSpPr>
            <a:cxnSpLocks/>
          </p:cNvCxnSpPr>
          <p:nvPr userDrawn="1"/>
        </p:nvCxnSpPr>
        <p:spPr>
          <a:xfrm flipV="1">
            <a:off x="4525226" y="0"/>
            <a:ext cx="826338" cy="345274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F6C27894-E7FC-B60E-EF80-41F0D47C64FC}"/>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p:spPr>
        <p:txBody>
          <a:bodyPr wrap="square" lIns="91440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850392" y="2770632"/>
            <a:ext cx="3383280" cy="3539265"/>
          </a:xfrm>
        </p:spPr>
        <p:txBody>
          <a:bodyPr>
            <a:normAutofit/>
          </a:bodyPr>
          <a:lstStyle>
            <a:lvl1pPr marL="0" indent="0" algn="l">
              <a:lnSpc>
                <a:spcPct val="100000"/>
              </a:lnSpc>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Picture Placeholder 30">
            <a:extLst>
              <a:ext uri="{FF2B5EF4-FFF2-40B4-BE49-F238E27FC236}">
                <a16:creationId xmlns:a16="http://schemas.microsoft.com/office/drawing/2014/main" id="{665CDB64-A6D6-6F40-CFD6-29E72D8ABDC2}"/>
              </a:ext>
            </a:extLst>
          </p:cNvPr>
          <p:cNvSpPr>
            <a:spLocks noGrp="1"/>
          </p:cNvSpPr>
          <p:nvPr>
            <p:ph type="pic" sz="quarter" idx="13"/>
          </p:nvPr>
        </p:nvSpPr>
        <p:spPr>
          <a:xfrm>
            <a:off x="4315032" y="0"/>
            <a:ext cx="7876033" cy="6858000"/>
          </a:xfrm>
          <a:custGeom>
            <a:avLst/>
            <a:gdLst>
              <a:gd name="connsiteX0" fmla="*/ 1579547 w 7876033"/>
              <a:gd name="connsiteY0" fmla="*/ 0 h 6858000"/>
              <a:gd name="connsiteX1" fmla="*/ 7876033 w 7876033"/>
              <a:gd name="connsiteY1" fmla="*/ 0 h 6858000"/>
              <a:gd name="connsiteX2" fmla="*/ 7876033 w 7876033"/>
              <a:gd name="connsiteY2" fmla="*/ 6858000 h 6858000"/>
              <a:gd name="connsiteX3" fmla="*/ 0 w 7876033"/>
              <a:gd name="connsiteY3" fmla="*/ 6858000 h 6858000"/>
              <a:gd name="connsiteX4" fmla="*/ 1013709 w 7876033"/>
              <a:gd name="connsiteY4" fmla="*/ 2456730 h 6858000"/>
              <a:gd name="connsiteX5" fmla="*/ 2519005 w 7876033"/>
              <a:gd name="connsiteY5" fmla="*/ 2456730 h 6858000"/>
              <a:gd name="connsiteX6" fmla="*/ 2927016 w 7876033"/>
              <a:gd name="connsiteY6" fmla="*/ 824686 h 6858000"/>
              <a:gd name="connsiteX7" fmla="*/ 1389604 w 7876033"/>
              <a:gd name="connsiteY7" fmla="*/ 8246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033" h="6858000">
                <a:moveTo>
                  <a:pt x="1579547" y="0"/>
                </a:moveTo>
                <a:lnTo>
                  <a:pt x="7876033" y="0"/>
                </a:lnTo>
                <a:lnTo>
                  <a:pt x="7876033" y="6858000"/>
                </a:lnTo>
                <a:lnTo>
                  <a:pt x="0" y="6858000"/>
                </a:lnTo>
                <a:lnTo>
                  <a:pt x="1013709" y="2456730"/>
                </a:lnTo>
                <a:lnTo>
                  <a:pt x="2519005" y="2456730"/>
                </a:lnTo>
                <a:lnTo>
                  <a:pt x="2927016" y="824686"/>
                </a:lnTo>
                <a:lnTo>
                  <a:pt x="1389604" y="824686"/>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33" name="Date Placeholder 32">
            <a:extLst>
              <a:ext uri="{FF2B5EF4-FFF2-40B4-BE49-F238E27FC236}">
                <a16:creationId xmlns:a16="http://schemas.microsoft.com/office/drawing/2014/main" id="{0C50E73C-A08D-5560-7A59-B04AB6C271CF}"/>
              </a:ext>
            </a:extLst>
          </p:cNvPr>
          <p:cNvSpPr>
            <a:spLocks noGrp="1"/>
          </p:cNvSpPr>
          <p:nvPr>
            <p:ph type="dt" sz="half" idx="14"/>
          </p:nvPr>
        </p:nvSpPr>
        <p:spPr/>
        <p:txBody>
          <a:bodyPr/>
          <a:lstStyle/>
          <a:p>
            <a:r>
              <a:rPr lang="en-US"/>
              <a:t>20XX</a:t>
            </a:r>
            <a:endParaRPr lang="en-US" dirty="0"/>
          </a:p>
        </p:txBody>
      </p:sp>
      <p:sp>
        <p:nvSpPr>
          <p:cNvPr id="34" name="Footer Placeholder 33">
            <a:extLst>
              <a:ext uri="{FF2B5EF4-FFF2-40B4-BE49-F238E27FC236}">
                <a16:creationId xmlns:a16="http://schemas.microsoft.com/office/drawing/2014/main" id="{66C42DAA-CA98-405C-5B3D-03942AF608E3}"/>
              </a:ext>
            </a:extLst>
          </p:cNvPr>
          <p:cNvSpPr>
            <a:spLocks noGrp="1"/>
          </p:cNvSpPr>
          <p:nvPr>
            <p:ph type="ftr" sz="quarter" idx="15"/>
          </p:nvPr>
        </p:nvSpPr>
        <p:spPr/>
        <p:txBody>
          <a:bodyPr/>
          <a:lstStyle/>
          <a:p>
            <a:r>
              <a:rPr lang="en-US" dirty="0"/>
              <a:t>PRESENTATION TITLE</a:t>
            </a:r>
          </a:p>
        </p:txBody>
      </p:sp>
      <p:sp>
        <p:nvSpPr>
          <p:cNvPr id="35" name="Slide Number Placeholder 34">
            <a:extLst>
              <a:ext uri="{FF2B5EF4-FFF2-40B4-BE49-F238E27FC236}">
                <a16:creationId xmlns:a16="http://schemas.microsoft.com/office/drawing/2014/main" id="{04230E47-E1DF-D844-BA20-327CF9A268F9}"/>
              </a:ext>
            </a:extLst>
          </p:cNvPr>
          <p:cNvSpPr>
            <a:spLocks noGrp="1"/>
          </p:cNvSpPr>
          <p:nvPr>
            <p:ph type="sldNum" sz="quarter" idx="16"/>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DAAD1A05-EA94-DECA-8016-0944B51494F4}"/>
              </a:ext>
            </a:extLst>
          </p:cNvPr>
          <p:cNvSpPr>
            <a:spLocks noGrp="1"/>
          </p:cNvSpPr>
          <p:nvPr>
            <p:ph type="pic" sz="quarter" idx="10"/>
          </p:nvPr>
        </p:nvSpPr>
        <p:spPr>
          <a:xfrm>
            <a:off x="796004" y="0"/>
            <a:ext cx="10585637" cy="6858000"/>
          </a:xfrm>
          <a:custGeom>
            <a:avLst/>
            <a:gdLst>
              <a:gd name="connsiteX0" fmla="*/ 0 w 10585637"/>
              <a:gd name="connsiteY0" fmla="*/ 0 h 6858000"/>
              <a:gd name="connsiteX1" fmla="*/ 8457914 w 10585637"/>
              <a:gd name="connsiteY1" fmla="*/ 0 h 6858000"/>
              <a:gd name="connsiteX2" fmla="*/ 10585637 w 10585637"/>
              <a:gd name="connsiteY2" fmla="*/ 6858000 h 6858000"/>
              <a:gd name="connsiteX3" fmla="*/ 2134498 w 10585637"/>
              <a:gd name="connsiteY3" fmla="*/ 6858000 h 6858000"/>
              <a:gd name="connsiteX4" fmla="*/ 0 w 10585637"/>
              <a:gd name="connsiteY4" fmla="*/ 147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637" h="6858000">
                <a:moveTo>
                  <a:pt x="0" y="0"/>
                </a:moveTo>
                <a:lnTo>
                  <a:pt x="8457914" y="0"/>
                </a:lnTo>
                <a:lnTo>
                  <a:pt x="10585637" y="6858000"/>
                </a:lnTo>
                <a:lnTo>
                  <a:pt x="2134498" y="6858000"/>
                </a:lnTo>
                <a:lnTo>
                  <a:pt x="0" y="14700"/>
                </a:lnTo>
                <a:close/>
              </a:path>
            </a:pathLst>
          </a:custGeom>
        </p:spPr>
        <p:txBody>
          <a:bodyPr wrap="square">
            <a:noAutofit/>
          </a:bodyPr>
          <a:lstStyle>
            <a:lvl1pPr marL="0" indent="0">
              <a:buNone/>
              <a:defRPr/>
            </a:lvl1pPr>
          </a:lstStyle>
          <a:p>
            <a:r>
              <a:rPr lang="en-US"/>
              <a:t>Click icon to add picture</a:t>
            </a:r>
            <a:endParaRPr lang="en-US" dirty="0"/>
          </a:p>
        </p:txBody>
      </p:sp>
      <p:sp>
        <p:nvSpPr>
          <p:cNvPr id="32" name="Title 31">
            <a:extLst>
              <a:ext uri="{FF2B5EF4-FFF2-40B4-BE49-F238E27FC236}">
                <a16:creationId xmlns:a16="http://schemas.microsoft.com/office/drawing/2014/main" id="{793E3242-AD58-8F66-E664-E86E45BAD887}"/>
              </a:ext>
            </a:extLst>
          </p:cNvPr>
          <p:cNvSpPr>
            <a:spLocks noGrp="1"/>
          </p:cNvSpPr>
          <p:nvPr>
            <p:ph type="title"/>
          </p:nvPr>
        </p:nvSpPr>
        <p:spPr>
          <a:xfrm>
            <a:off x="498764" y="2612978"/>
            <a:ext cx="11222181" cy="1632044"/>
          </a:xfrm>
          <a:custGeom>
            <a:avLst/>
            <a:gdLst>
              <a:gd name="connsiteX0" fmla="*/ 0 w 11222181"/>
              <a:gd name="connsiteY0" fmla="*/ 0 h 1632044"/>
              <a:gd name="connsiteX1" fmla="*/ 10725289 w 11222181"/>
              <a:gd name="connsiteY1" fmla="*/ 0 h 1632044"/>
              <a:gd name="connsiteX2" fmla="*/ 11222181 w 11222181"/>
              <a:gd name="connsiteY2" fmla="*/ 1632044 h 1632044"/>
              <a:gd name="connsiteX3" fmla="*/ 496892 w 11222181"/>
              <a:gd name="connsiteY3" fmla="*/ 1632044 h 1632044"/>
            </a:gdLst>
            <a:ahLst/>
            <a:cxnLst>
              <a:cxn ang="0">
                <a:pos x="connsiteX0" y="connsiteY0"/>
              </a:cxn>
              <a:cxn ang="0">
                <a:pos x="connsiteX1" y="connsiteY1"/>
              </a:cxn>
              <a:cxn ang="0">
                <a:pos x="connsiteX2" y="connsiteY2"/>
              </a:cxn>
              <a:cxn ang="0">
                <a:pos x="connsiteX3" y="connsiteY3"/>
              </a:cxn>
            </a:cxnLst>
            <a:rect l="l" t="t" r="r" b="b"/>
            <a:pathLst>
              <a:path w="11222181" h="1632044">
                <a:moveTo>
                  <a:pt x="0" y="0"/>
                </a:moveTo>
                <a:lnTo>
                  <a:pt x="10725289" y="0"/>
                </a:lnTo>
                <a:lnTo>
                  <a:pt x="11222181" y="1632044"/>
                </a:lnTo>
                <a:lnTo>
                  <a:pt x="496892" y="1632044"/>
                </a:lnTo>
                <a:close/>
              </a:path>
            </a:pathLst>
          </a:custGeom>
          <a:solidFill>
            <a:schemeClr val="accent2"/>
          </a:solidFill>
        </p:spPr>
        <p:txBody>
          <a:bodyPr wrap="square" anchor="ctr">
            <a:noAutofit/>
          </a:bodyPr>
          <a:lstStyle>
            <a:lvl1pPr algn="ctr">
              <a:defRPr sz="3200" cap="all" spc="300" baseline="0">
                <a:solidFill>
                  <a:schemeClr val="bg1"/>
                </a:solidFill>
                <a:latin typeface="+mj-lt"/>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FF365414-3CF9-C6C5-6C64-6DDC6F29EC44}"/>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5C2F26-E104-EC3D-9D33-3663DD824926}"/>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subtitle and imag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AFFA9AF-B92E-6FB6-2C75-96A5AFEB1E04}"/>
              </a:ext>
            </a:extLst>
          </p:cNvPr>
          <p:cNvCxnSpPr>
            <a:cxnSpLocks/>
          </p:cNvCxnSpPr>
          <p:nvPr/>
        </p:nvCxnSpPr>
        <p:spPr>
          <a:xfrm>
            <a:off x="9033794" y="-19737"/>
            <a:ext cx="1608697" cy="599076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0355631C-448A-3364-05F2-D4C7F9CA6CAA}"/>
              </a:ext>
            </a:extLst>
          </p:cNvPr>
          <p:cNvSpPr>
            <a:spLocks noGrp="1"/>
          </p:cNvSpPr>
          <p:nvPr>
            <p:ph type="pic" sz="quarter" idx="10"/>
          </p:nvPr>
        </p:nvSpPr>
        <p:spPr>
          <a:xfrm>
            <a:off x="0" y="0"/>
            <a:ext cx="10266980" cy="6858000"/>
          </a:xfrm>
          <a:custGeom>
            <a:avLst/>
            <a:gdLst>
              <a:gd name="connsiteX0" fmla="*/ 0 w 10266980"/>
              <a:gd name="connsiteY0" fmla="*/ 0 h 6858000"/>
              <a:gd name="connsiteX1" fmla="*/ 8414327 w 10266980"/>
              <a:gd name="connsiteY1" fmla="*/ 0 h 6858000"/>
              <a:gd name="connsiteX2" fmla="*/ 10266980 w 10266980"/>
              <a:gd name="connsiteY2" fmla="*/ 6858000 h 6858000"/>
              <a:gd name="connsiteX3" fmla="*/ 0 w 102669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66980" h="6858000">
                <a:moveTo>
                  <a:pt x="0" y="0"/>
                </a:moveTo>
                <a:lnTo>
                  <a:pt x="8414327" y="0"/>
                </a:lnTo>
                <a:lnTo>
                  <a:pt x="10266980" y="6858000"/>
                </a:lnTo>
                <a:lnTo>
                  <a:pt x="0" y="6858000"/>
                </a:lnTo>
                <a:close/>
              </a:path>
            </a:pathLst>
          </a:custGeom>
        </p:spPr>
        <p:txBody>
          <a:bodyPr wrap="square">
            <a:noAutofit/>
          </a:bodyPr>
          <a:lstStyle>
            <a:lvl1pPr marL="0" indent="0">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DBAD2210-AFD2-BF88-9107-E2A5FFD0775A}"/>
              </a:ext>
            </a:extLst>
          </p:cNvPr>
          <p:cNvSpPr>
            <a:spLocks noGrp="1"/>
          </p:cNvSpPr>
          <p:nvPr>
            <p:ph type="title"/>
          </p:nvPr>
        </p:nvSpPr>
        <p:spPr>
          <a:xfrm>
            <a:off x="-1" y="2084831"/>
            <a:ext cx="11099173" cy="2852929"/>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wrap="square" lIns="914400" bIns="1371600" anchor="b">
            <a:noAutofit/>
          </a:bodyPr>
          <a:lstStyle>
            <a:lvl1pPr algn="l">
              <a:defRPr sz="3600" cap="all" spc="300" baseline="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50392" y="3666744"/>
            <a:ext cx="9079992" cy="1051560"/>
          </a:xfrm>
        </p:spPr>
        <p:txBody>
          <a:bodyPr tIns="91440">
            <a:normAutofit/>
          </a:bodyPr>
          <a:lstStyle>
            <a:lvl1pPr marL="0" indent="0" algn="l">
              <a:buNone/>
              <a:defRPr sz="2400" spc="3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8545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3A7F7468-D0CF-4B30-965A-D9066D6C288F}"/>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915988" y="2761488"/>
            <a:ext cx="5430837" cy="3300984"/>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862918" y="0"/>
            <a:ext cx="5329082"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7322EF1F-9171-ABED-A2E4-337828259D8E}"/>
              </a:ext>
            </a:extLst>
          </p:cNvPr>
          <p:cNvCxnSpPr>
            <a:cxnSpLocks/>
          </p:cNvCxnSpPr>
          <p:nvPr userDrawn="1"/>
        </p:nvCxnSpPr>
        <p:spPr>
          <a:xfrm flipV="1">
            <a:off x="6547104" y="0"/>
            <a:ext cx="1375201" cy="6091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Date Placeholder 29">
            <a:extLst>
              <a:ext uri="{FF2B5EF4-FFF2-40B4-BE49-F238E27FC236}">
                <a16:creationId xmlns:a16="http://schemas.microsoft.com/office/drawing/2014/main" id="{FC5A20C1-8893-A2F6-4C6B-F69046802503}"/>
              </a:ext>
            </a:extLst>
          </p:cNvPr>
          <p:cNvSpPr>
            <a:spLocks noGrp="1"/>
          </p:cNvSpPr>
          <p:nvPr>
            <p:ph type="dt" sz="half" idx="16"/>
          </p:nvPr>
        </p:nvSpPr>
        <p:spPr/>
        <p:txBody>
          <a:bodyPr/>
          <a:lstStyle/>
          <a:p>
            <a:r>
              <a:rPr lang="en-US"/>
              <a:t>20XX</a:t>
            </a:r>
            <a:endParaRPr lang="en-US" dirty="0"/>
          </a:p>
        </p:txBody>
      </p:sp>
      <p:sp>
        <p:nvSpPr>
          <p:cNvPr id="31" name="Footer Placeholder 30">
            <a:extLst>
              <a:ext uri="{FF2B5EF4-FFF2-40B4-BE49-F238E27FC236}">
                <a16:creationId xmlns:a16="http://schemas.microsoft.com/office/drawing/2014/main" id="{D32CEF04-5959-D52F-CB9C-8B1CE0EF9641}"/>
              </a:ext>
            </a:extLst>
          </p:cNvPr>
          <p:cNvSpPr>
            <a:spLocks noGrp="1"/>
          </p:cNvSpPr>
          <p:nvPr>
            <p:ph type="ftr" sz="quarter" idx="17"/>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C7E0A1F8-599A-4E42-C71C-F5631D7CC72E}"/>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2906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accent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4A390FB6-CC60-7326-1AB7-5E994D8B88A2}"/>
              </a:ext>
            </a:extLst>
          </p:cNvPr>
          <p:cNvSpPr/>
          <p:nvPr/>
        </p:nvSpPr>
        <p:spPr>
          <a:xfrm>
            <a:off x="-9235" y="-1"/>
            <a:ext cx="2939737" cy="6858001"/>
          </a:xfrm>
          <a:custGeom>
            <a:avLst/>
            <a:gdLst>
              <a:gd name="connsiteX0" fmla="*/ 800654 w 2939737"/>
              <a:gd name="connsiteY0" fmla="*/ 1 h 6858001"/>
              <a:gd name="connsiteX1" fmla="*/ 2939737 w 2939737"/>
              <a:gd name="connsiteY1" fmla="*/ 6858001 h 6858001"/>
              <a:gd name="connsiteX2" fmla="*/ 800654 w 2939737"/>
              <a:gd name="connsiteY2" fmla="*/ 6858001 h 6858001"/>
              <a:gd name="connsiteX3" fmla="*/ 0 w 2939737"/>
              <a:gd name="connsiteY3" fmla="*/ 0 h 6858001"/>
              <a:gd name="connsiteX4" fmla="*/ 800653 w 2939737"/>
              <a:gd name="connsiteY4" fmla="*/ 0 h 6858001"/>
              <a:gd name="connsiteX5" fmla="*/ 800653 w 2939737"/>
              <a:gd name="connsiteY5" fmla="*/ 6858001 h 6858001"/>
              <a:gd name="connsiteX6" fmla="*/ 0 w 293973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737" h="6858001">
                <a:moveTo>
                  <a:pt x="800654" y="1"/>
                </a:moveTo>
                <a:lnTo>
                  <a:pt x="2939737" y="6858001"/>
                </a:lnTo>
                <a:lnTo>
                  <a:pt x="800654" y="6858001"/>
                </a:lnTo>
                <a:close/>
                <a:moveTo>
                  <a:pt x="0" y="0"/>
                </a:moveTo>
                <a:lnTo>
                  <a:pt x="800653" y="0"/>
                </a:lnTo>
                <a:lnTo>
                  <a:pt x="800653" y="6858001"/>
                </a:lnTo>
                <a:lnTo>
                  <a:pt x="0" y="685800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C2DD0CB1-E555-18FF-AE10-4DB46E71C9AB}"/>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F16E01A3-9A40-A2AF-E9CC-DA05A857AF7A}"/>
              </a:ext>
            </a:extLst>
          </p:cNvPr>
          <p:cNvSpPr/>
          <p:nvPr userDrawn="1"/>
        </p:nvSpPr>
        <p:spPr>
          <a:xfrm rot="10800000">
            <a:off x="9242505" y="0"/>
            <a:ext cx="2949493" cy="6856549"/>
          </a:xfrm>
          <a:custGeom>
            <a:avLst/>
            <a:gdLst>
              <a:gd name="connsiteX0" fmla="*/ 2949493 w 2949493"/>
              <a:gd name="connsiteY0" fmla="*/ 6856549 h 6856549"/>
              <a:gd name="connsiteX1" fmla="*/ 800653 w 2949493"/>
              <a:gd name="connsiteY1" fmla="*/ 6856549 h 6856549"/>
              <a:gd name="connsiteX2" fmla="*/ 0 w 2949493"/>
              <a:gd name="connsiteY2" fmla="*/ 6856549 h 6856549"/>
              <a:gd name="connsiteX3" fmla="*/ 0 w 2949493"/>
              <a:gd name="connsiteY3" fmla="*/ 0 h 6856549"/>
              <a:gd name="connsiteX4" fmla="*/ 801107 w 2949493"/>
              <a:gd name="connsiteY4" fmla="*/ 0 h 68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493" h="6856549">
                <a:moveTo>
                  <a:pt x="2949493" y="6856549"/>
                </a:moveTo>
                <a:lnTo>
                  <a:pt x="800653" y="6856549"/>
                </a:lnTo>
                <a:lnTo>
                  <a:pt x="0" y="6856549"/>
                </a:lnTo>
                <a:lnTo>
                  <a:pt x="0" y="0"/>
                </a:lnTo>
                <a:lnTo>
                  <a:pt x="801107"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2" name="Straight Connector 21">
            <a:extLst>
              <a:ext uri="{FF2B5EF4-FFF2-40B4-BE49-F238E27FC236}">
                <a16:creationId xmlns:a16="http://schemas.microsoft.com/office/drawing/2014/main" id="{C90C38C9-1782-B768-078E-73091483A95A}"/>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942173C-2B01-804E-85FB-4D68140D4E1A}"/>
              </a:ext>
            </a:extLst>
          </p:cNvPr>
          <p:cNvSpPr>
            <a:spLocks noGrp="1"/>
          </p:cNvSpPr>
          <p:nvPr userDrawn="1">
            <p:ph type="ctrTitle"/>
          </p:nvPr>
        </p:nvSpPr>
        <p:spPr>
          <a:xfrm>
            <a:off x="1920240" y="2039112"/>
            <a:ext cx="7982712" cy="1581912"/>
          </a:xfrm>
        </p:spPr>
        <p:txBody>
          <a:bodyPr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userDrawn="1">
            <p:ph type="subTitle" idx="1"/>
          </p:nvPr>
        </p:nvSpPr>
        <p:spPr>
          <a:xfrm>
            <a:off x="2111829" y="3584448"/>
            <a:ext cx="7791123" cy="612648"/>
          </a:xfrm>
          <a:prstGeom prst="rect">
            <a:avLst/>
          </a:prstGeom>
        </p:spPr>
        <p:txBody>
          <a:bodyPr anchor="ctr">
            <a:normAutofit/>
          </a:bodyPr>
          <a:lstStyle>
            <a:lvl1pPr marL="0" indent="0" algn="ctr">
              <a:lnSpc>
                <a:spcPct val="125000"/>
              </a:lnSpc>
              <a:buNone/>
              <a:defRPr sz="2400" spc="1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FD45A-B915-6AEF-5B45-09567508BB39}"/>
              </a:ext>
            </a:extLst>
          </p:cNvPr>
          <p:cNvSpPr/>
          <p:nvPr userDrawn="1"/>
        </p:nvSpPr>
        <p:spPr>
          <a:xfrm>
            <a:off x="0" y="2266855"/>
            <a:ext cx="12192000" cy="459114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822960" y="347472"/>
            <a:ext cx="11082528" cy="1563624"/>
          </a:xfrm>
          <a:prstGeom prst="rect">
            <a:avLst/>
          </a:prstGeom>
          <a:noFill/>
        </p:spPr>
        <p:txBody>
          <a:bodyPr wrap="square" anchor="b">
            <a:noAutofit/>
          </a:bodyPr>
          <a:lstStyle>
            <a:lvl1pPr algn="l">
              <a:defRPr sz="3200" cap="all" spc="300" baseline="0">
                <a:solidFill>
                  <a:schemeClr val="accent2"/>
                </a:solidFill>
                <a:latin typeface="+mj-lt"/>
              </a:defRPr>
            </a:lvl1pPr>
          </a:lstStyle>
          <a:p>
            <a:r>
              <a:rPr lang="en-US"/>
              <a:t>Click to edit Master title style</a:t>
            </a:r>
            <a:endParaRPr lang="en-US" dirty="0"/>
          </a:p>
        </p:txBody>
      </p:sp>
      <p:grpSp>
        <p:nvGrpSpPr>
          <p:cNvPr id="4" name="Group 3">
            <a:extLst>
              <a:ext uri="{FF2B5EF4-FFF2-40B4-BE49-F238E27FC236}">
                <a16:creationId xmlns:a16="http://schemas.microsoft.com/office/drawing/2014/main" id="{5CB3A6A7-DCEF-8F0D-2339-F3B3458EB6A2}"/>
              </a:ext>
            </a:extLst>
          </p:cNvPr>
          <p:cNvGrpSpPr/>
          <p:nvPr userDrawn="1"/>
        </p:nvGrpSpPr>
        <p:grpSpPr>
          <a:xfrm>
            <a:off x="10135198" y="0"/>
            <a:ext cx="2056802" cy="6858000"/>
            <a:chOff x="10064227" y="0"/>
            <a:chExt cx="2127773" cy="6858000"/>
          </a:xfrm>
        </p:grpSpPr>
        <p:cxnSp>
          <p:nvCxnSpPr>
            <p:cNvPr id="8" name="Straight Connector 7">
              <a:extLst>
                <a:ext uri="{FF2B5EF4-FFF2-40B4-BE49-F238E27FC236}">
                  <a16:creationId xmlns:a16="http://schemas.microsoft.com/office/drawing/2014/main" id="{E6E553B2-71B5-E210-0451-CB8F60281212}"/>
                </a:ext>
              </a:extLst>
            </p:cNvPr>
            <p:cNvCxnSpPr>
              <a:cxnSpLocks/>
            </p:cNvCxnSpPr>
            <p:nvPr/>
          </p:nvCxnSpPr>
          <p:spPr>
            <a:xfrm flipH="1" flipV="1">
              <a:off x="10793564" y="2223749"/>
              <a:ext cx="1398436" cy="4634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6B097F-E5A4-EB73-3751-C880247D6FCC}"/>
                </a:ext>
              </a:extLst>
            </p:cNvPr>
            <p:cNvCxnSpPr>
              <a:cxnSpLocks/>
            </p:cNvCxnSpPr>
            <p:nvPr/>
          </p:nvCxnSpPr>
          <p:spPr>
            <a:xfrm flipH="1" flipV="1">
              <a:off x="10064227" y="0"/>
              <a:ext cx="729337" cy="22668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53CB7E4E-E392-ACEB-1431-A8DA68A52EE1}"/>
              </a:ext>
            </a:extLst>
          </p:cNvPr>
          <p:cNvCxnSpPr>
            <a:cxnSpLocks/>
          </p:cNvCxnSpPr>
          <p:nvPr userDrawn="1"/>
        </p:nvCxnSpPr>
        <p:spPr>
          <a:xfrm flipH="1" flipV="1">
            <a:off x="0" y="3406587"/>
            <a:ext cx="1006763" cy="34514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5724144"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7068312" y="2843784"/>
            <a:ext cx="3364992"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a:extLst>
              <a:ext uri="{FF2B5EF4-FFF2-40B4-BE49-F238E27FC236}">
                <a16:creationId xmlns:a16="http://schemas.microsoft.com/office/drawing/2014/main" id="{CF5E1EDF-E8F4-90C4-4EE9-5CCF1E17F35F}"/>
              </a:ext>
            </a:extLst>
          </p:cNvPr>
          <p:cNvSpPr>
            <a:spLocks noGrp="1"/>
          </p:cNvSpPr>
          <p:nvPr>
            <p:ph type="dt" sz="half" idx="17"/>
          </p:nvPr>
        </p:nvSpPr>
        <p:spPr/>
        <p:txBody>
          <a:bodyPr/>
          <a:lstStyle>
            <a:lvl1pPr>
              <a:defRPr>
                <a:solidFill>
                  <a:schemeClr val="bg1"/>
                </a:solidFill>
              </a:defRPr>
            </a:lvl1pPr>
          </a:lstStyle>
          <a:p>
            <a:r>
              <a:rPr lang="en-US"/>
              <a:t>20XX</a:t>
            </a:r>
            <a:endParaRPr lang="en-US" dirty="0"/>
          </a:p>
        </p:txBody>
      </p:sp>
      <p:sp>
        <p:nvSpPr>
          <p:cNvPr id="16" name="Footer Placeholder 15">
            <a:extLst>
              <a:ext uri="{FF2B5EF4-FFF2-40B4-BE49-F238E27FC236}">
                <a16:creationId xmlns:a16="http://schemas.microsoft.com/office/drawing/2014/main" id="{992726FB-FFEB-ADB3-0C67-FE72F4DCBA5E}"/>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17" name="Slide Number Placeholder 16">
            <a:extLst>
              <a:ext uri="{FF2B5EF4-FFF2-40B4-BE49-F238E27FC236}">
                <a16:creationId xmlns:a16="http://schemas.microsoft.com/office/drawing/2014/main" id="{7A3CEA78-CDB0-CB26-B433-4C868965D31C}"/>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354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24687"/>
            <a:ext cx="1019154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accent2"/>
          </a:solidFill>
        </p:spPr>
        <p:txBody>
          <a:bodyPr wrap="square" lIns="914400" rIns="18288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3739896" cy="3191256"/>
          </a:xfrm>
        </p:spPr>
        <p:txBody>
          <a:bodyPr/>
          <a:lstStyle>
            <a:lvl1pPr marL="0" indent="0">
              <a:lnSpc>
                <a:spcPct val="100000"/>
              </a:lnSpc>
              <a:buNone/>
              <a:defRPr sz="1800" b="1" cap="all" spc="100" baseline="0">
                <a:solidFill>
                  <a:schemeClr val="tx1"/>
                </a:solidFill>
              </a:defRPr>
            </a:lvl1pPr>
            <a:lvl2pPr marL="342900" indent="-342900">
              <a:lnSpc>
                <a:spcPct val="100000"/>
              </a:lnSpc>
              <a:spcBef>
                <a:spcPts val="1000"/>
              </a:spcBef>
              <a:buFont typeface="+mj-lt"/>
              <a:buAutoNum type="arabicPeriod"/>
              <a:defRPr sz="1800" spc="100">
                <a:solidFill>
                  <a:schemeClr val="tx1"/>
                </a:solidFill>
              </a:defRPr>
            </a:lvl2pPr>
            <a:lvl3pPr marL="731520" indent="-347472">
              <a:lnSpc>
                <a:spcPct val="100000"/>
              </a:lnSpc>
              <a:spcBef>
                <a:spcPts val="1000"/>
              </a:spcBef>
              <a:buFont typeface="+mj-lt"/>
              <a:buAutoNum type="alphaLcPeriod"/>
              <a:defRPr sz="1800" spc="100">
                <a:solidFill>
                  <a:schemeClr val="tx1"/>
                </a:solidFill>
              </a:defRPr>
            </a:lvl3pPr>
            <a:lvl4pPr marL="1097280" indent="-347472">
              <a:lnSpc>
                <a:spcPct val="100000"/>
              </a:lnSpc>
              <a:buFont typeface="+mj-lt"/>
              <a:buAutoNum type="arabicParenR"/>
              <a:defRPr sz="1600" spc="100">
                <a:solidFill>
                  <a:schemeClr val="tx1"/>
                </a:solidFill>
              </a:defRPr>
            </a:lvl4pPr>
            <a:lvl5pPr marL="1463040" indent="-347472">
              <a:lnSpc>
                <a:spcPct val="100000"/>
              </a:lnSpc>
              <a:buFont typeface="+mj-lt"/>
              <a:buAutoNum type="alphaLcParenR"/>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5074920" y="2843784"/>
            <a:ext cx="5824728" cy="3191256"/>
          </a:xfrm>
        </p:spPr>
        <p:txBody>
          <a:bodyPr/>
          <a:lstStyle>
            <a:lvl1pPr marL="0" indent="0">
              <a:lnSpc>
                <a:spcPct val="100000"/>
              </a:lnSpc>
              <a:buNone/>
              <a:defRPr sz="1800" b="1" cap="all" spc="100" baseline="0">
                <a:solidFill>
                  <a:schemeClr val="tx1"/>
                </a:solidFill>
              </a:defRPr>
            </a:lvl1pPr>
            <a:lvl2pPr marL="0" indent="0">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82296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a:extLst>
              <a:ext uri="{FF2B5EF4-FFF2-40B4-BE49-F238E27FC236}">
                <a16:creationId xmlns:a16="http://schemas.microsoft.com/office/drawing/2014/main" id="{FF4D7FE7-14AE-6C8F-B799-1BD57470E8FA}"/>
              </a:ext>
            </a:extLst>
          </p:cNvPr>
          <p:cNvCxnSpPr>
            <a:cxnSpLocks/>
          </p:cNvCxnSpPr>
          <p:nvPr userDrawn="1"/>
        </p:nvCxnSpPr>
        <p:spPr>
          <a:xfrm flipH="1" flipV="1">
            <a:off x="10191549" y="0"/>
            <a:ext cx="2000451"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E45BFC1-4E9D-0F01-ED91-44F27D54EE88}"/>
              </a:ext>
            </a:extLst>
          </p:cNvPr>
          <p:cNvCxnSpPr>
            <a:cxnSpLocks/>
          </p:cNvCxnSpPr>
          <p:nvPr userDrawn="1"/>
        </p:nvCxnSpPr>
        <p:spPr>
          <a:xfrm flipH="1" flipV="1">
            <a:off x="0" y="3406587"/>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Date Placeholder 25">
            <a:extLst>
              <a:ext uri="{FF2B5EF4-FFF2-40B4-BE49-F238E27FC236}">
                <a16:creationId xmlns:a16="http://schemas.microsoft.com/office/drawing/2014/main" id="{1508553F-E814-00F0-D6A7-5573C7951142}"/>
              </a:ext>
            </a:extLst>
          </p:cNvPr>
          <p:cNvSpPr>
            <a:spLocks noGrp="1"/>
          </p:cNvSpPr>
          <p:nvPr>
            <p:ph type="dt" sz="half" idx="17"/>
          </p:nvPr>
        </p:nvSpPr>
        <p:spPr/>
        <p:txBody>
          <a:bodyPr/>
          <a:lstStyle/>
          <a:p>
            <a:r>
              <a:rPr lang="en-US"/>
              <a:t>20XX</a:t>
            </a:r>
            <a:endParaRPr lang="en-US" dirty="0"/>
          </a:p>
        </p:txBody>
      </p:sp>
      <p:sp>
        <p:nvSpPr>
          <p:cNvPr id="27" name="Footer Placeholder 26">
            <a:extLst>
              <a:ext uri="{FF2B5EF4-FFF2-40B4-BE49-F238E27FC236}">
                <a16:creationId xmlns:a16="http://schemas.microsoft.com/office/drawing/2014/main" id="{1449FFC7-A582-FD77-53A9-CF0B7F2D1B7A}"/>
              </a:ext>
            </a:extLst>
          </p:cNvPr>
          <p:cNvSpPr>
            <a:spLocks noGrp="1"/>
          </p:cNvSpPr>
          <p:nvPr>
            <p:ph type="ftr" sz="quarter" idx="18"/>
          </p:nvPr>
        </p:nvSpPr>
        <p:spPr/>
        <p:txBody>
          <a:bodyPr/>
          <a:lstStyle/>
          <a:p>
            <a:r>
              <a:rPr lang="en-US" dirty="0"/>
              <a:t>PRESENTATION TITLE</a:t>
            </a:r>
          </a:p>
        </p:txBody>
      </p:sp>
      <p:sp>
        <p:nvSpPr>
          <p:cNvPr id="28" name="Slide Number Placeholder 27">
            <a:extLst>
              <a:ext uri="{FF2B5EF4-FFF2-40B4-BE49-F238E27FC236}">
                <a16:creationId xmlns:a16="http://schemas.microsoft.com/office/drawing/2014/main" id="{3E86B4DA-B745-BBB9-6AFB-CC6723232CEE}"/>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96071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EE9C88-4838-9CF6-7CCD-6C2CE88647B0}"/>
              </a:ext>
            </a:extLst>
          </p:cNvPr>
          <p:cNvSpPr/>
          <p:nvPr userDrawn="1"/>
        </p:nvSpPr>
        <p:spPr>
          <a:xfrm rot="10800000" flipV="1">
            <a:off x="-5" y="-2"/>
            <a:ext cx="12191999" cy="22668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BBC4DA-F0D6-02FA-41AA-101A0D1340F5}"/>
              </a:ext>
            </a:extLst>
          </p:cNvPr>
          <p:cNvCxnSpPr>
            <a:cxnSpLocks/>
          </p:cNvCxnSpPr>
          <p:nvPr userDrawn="1"/>
        </p:nvCxnSpPr>
        <p:spPr>
          <a:xfrm flipH="1" flipV="1">
            <a:off x="10191550" y="-110490"/>
            <a:ext cx="970586" cy="34198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1F74A9-AFD5-044F-DB07-4FF2F699A910}"/>
              </a:ext>
            </a:extLst>
          </p:cNvPr>
          <p:cNvCxnSpPr>
            <a:cxnSpLocks/>
          </p:cNvCxnSpPr>
          <p:nvPr userDrawn="1"/>
        </p:nvCxnSpPr>
        <p:spPr>
          <a:xfrm flipH="1" flipV="1">
            <a:off x="691816" y="2266854"/>
            <a:ext cx="1165768" cy="38242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68E97A-1CFD-3AF6-5FF5-E49A2943A1F6}"/>
              </a:ext>
            </a:extLst>
          </p:cNvPr>
          <p:cNvCxnSpPr>
            <a:cxnSpLocks/>
          </p:cNvCxnSpPr>
          <p:nvPr userDrawn="1"/>
        </p:nvCxnSpPr>
        <p:spPr>
          <a:xfrm flipH="1" flipV="1">
            <a:off x="10858500" y="2266854"/>
            <a:ext cx="1327650" cy="459114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1691640" y="740664"/>
            <a:ext cx="8503920" cy="1197864"/>
          </a:xfrm>
          <a:prstGeom prst="rect">
            <a:avLst/>
          </a:prstGeom>
          <a:noFill/>
        </p:spPr>
        <p:txBody>
          <a:bodyPr wrap="square"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1828800" y="2679192"/>
            <a:ext cx="8531352" cy="3191256"/>
          </a:xfrm>
        </p:spPr>
        <p:txBody>
          <a:bodyPr/>
          <a:lstStyle>
            <a:lvl1pPr marL="0" indent="0" algn="ctr">
              <a:lnSpc>
                <a:spcPct val="100000"/>
              </a:lnSpc>
              <a:spcAft>
                <a:spcPts val="1000"/>
              </a:spcAft>
              <a:buNone/>
              <a:defRPr sz="2400" b="0" i="0" cap="none" spc="140" baseline="0">
                <a:solidFill>
                  <a:schemeClr val="tx1"/>
                </a:solidFill>
              </a:defRPr>
            </a:lvl1pPr>
            <a:lvl2pPr marL="0" indent="0" algn="ctr">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109728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tx1"/>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tx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tx1"/>
                </a:solidFill>
              </a:defRPr>
            </a:lvl1pPr>
          </a:lstStyle>
          <a:p>
            <a:fld id="{294A09A9-5501-47C1-A89A-A340965A2BE2}" type="slidenum">
              <a:rPr lang="en-US" smtClean="0"/>
              <a:pPr/>
              <a:t>‹#›</a:t>
            </a:fld>
            <a:endParaRPr lang="en-US" dirty="0"/>
          </a:p>
        </p:txBody>
      </p:sp>
      <p:cxnSp>
        <p:nvCxnSpPr>
          <p:cNvPr id="16" name="Straight Connector 15">
            <a:extLst>
              <a:ext uri="{FF2B5EF4-FFF2-40B4-BE49-F238E27FC236}">
                <a16:creationId xmlns:a16="http://schemas.microsoft.com/office/drawing/2014/main" id="{A4070FA0-EB95-7750-D21A-933827C6388C}"/>
              </a:ext>
            </a:extLst>
          </p:cNvPr>
          <p:cNvCxnSpPr>
            <a:cxnSpLocks/>
          </p:cNvCxnSpPr>
          <p:nvPr userDrawn="1"/>
        </p:nvCxnSpPr>
        <p:spPr>
          <a:xfrm flipH="1" flipV="1">
            <a:off x="-29785" y="-110490"/>
            <a:ext cx="1031941" cy="3419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4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74" r:id="rId3"/>
    <p:sldLayoutId id="2147483675" r:id="rId4"/>
    <p:sldLayoutId id="2147483676" r:id="rId5"/>
    <p:sldLayoutId id="2147483659"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Placeholder 86" descr="Close up of the Golden Gate Bridge">
            <a:extLst>
              <a:ext uri="{FF2B5EF4-FFF2-40B4-BE49-F238E27FC236}">
                <a16:creationId xmlns:a16="http://schemas.microsoft.com/office/drawing/2014/main" id="{1A67CB3B-F50E-0C67-E369-D749D8F7961D}"/>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flipH="1">
            <a:off x="0" y="0"/>
            <a:ext cx="7024688" cy="6858000"/>
          </a:xfrm>
        </p:spPr>
      </p:pic>
      <p:sp>
        <p:nvSpPr>
          <p:cNvPr id="4" name="Title 3">
            <a:extLst>
              <a:ext uri="{FF2B5EF4-FFF2-40B4-BE49-F238E27FC236}">
                <a16:creationId xmlns:a16="http://schemas.microsoft.com/office/drawing/2014/main" id="{509B40FD-8703-8858-9649-FEBB48F536BE}"/>
              </a:ext>
            </a:extLst>
          </p:cNvPr>
          <p:cNvSpPr>
            <a:spLocks noGrp="1"/>
          </p:cNvSpPr>
          <p:nvPr>
            <p:ph type="title"/>
          </p:nvPr>
        </p:nvSpPr>
        <p:spPr>
          <a:xfrm>
            <a:off x="4078706" y="2456733"/>
            <a:ext cx="8124873" cy="1639939"/>
          </a:xfrm>
        </p:spPr>
        <p:txBody>
          <a:bodyPr/>
          <a:lstStyle/>
          <a:p>
            <a:r>
              <a:rPr lang="en-US" dirty="0"/>
              <a:t>Industrial Copper Modeling</a:t>
            </a:r>
          </a:p>
        </p:txBody>
      </p:sp>
      <p:sp>
        <p:nvSpPr>
          <p:cNvPr id="3" name="Subtitle 2">
            <a:extLst>
              <a:ext uri="{FF2B5EF4-FFF2-40B4-BE49-F238E27FC236}">
                <a16:creationId xmlns:a16="http://schemas.microsoft.com/office/drawing/2014/main" id="{5AD56742-F4E2-870E-6E2F-14BE52F19AB2}"/>
              </a:ext>
            </a:extLst>
          </p:cNvPr>
          <p:cNvSpPr>
            <a:spLocks noGrp="1"/>
          </p:cNvSpPr>
          <p:nvPr>
            <p:ph type="subTitle" idx="1"/>
          </p:nvPr>
        </p:nvSpPr>
        <p:spPr>
          <a:xfrm>
            <a:off x="7543800" y="4398264"/>
            <a:ext cx="3913632" cy="2066544"/>
          </a:xfrm>
        </p:spPr>
        <p:txBody>
          <a:bodyPr/>
          <a:lstStyle/>
          <a:p>
            <a:r>
              <a:rPr lang="en-US" dirty="0" err="1"/>
              <a:t>Kanimozhi</a:t>
            </a:r>
            <a:r>
              <a:rPr lang="en-US" dirty="0"/>
              <a:t> </a:t>
            </a:r>
            <a:r>
              <a:rPr lang="en-US" dirty="0" err="1"/>
              <a:t>Sureshkumar</a:t>
            </a:r>
            <a:endParaRPr lang="en-US" dirty="0"/>
          </a:p>
          <a:p>
            <a:endParaRPr lang="en-US" dirty="0"/>
          </a:p>
        </p:txBody>
      </p:sp>
    </p:spTree>
    <p:extLst>
      <p:ext uri="{BB962C8B-B14F-4D97-AF65-F5344CB8AC3E}">
        <p14:creationId xmlns:p14="http://schemas.microsoft.com/office/powerpoint/2010/main" val="395755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Bridge">
            <a:extLst>
              <a:ext uri="{FF2B5EF4-FFF2-40B4-BE49-F238E27FC236}">
                <a16:creationId xmlns:a16="http://schemas.microsoft.com/office/drawing/2014/main" id="{1BFA8449-61BE-6A34-3690-BAEEC5A5A54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3" name="Title 2">
            <a:extLst>
              <a:ext uri="{FF2B5EF4-FFF2-40B4-BE49-F238E27FC236}">
                <a16:creationId xmlns:a16="http://schemas.microsoft.com/office/drawing/2014/main" id="{8CABFD3A-42D8-AD08-B28B-24BAACB1BA70}"/>
              </a:ext>
            </a:extLst>
          </p:cNvPr>
          <p:cNvSpPr>
            <a:spLocks noGrp="1"/>
          </p:cNvSpPr>
          <p:nvPr>
            <p:ph type="title"/>
          </p:nvPr>
        </p:nvSpPr>
        <p:spPr>
          <a:xfrm>
            <a:off x="0" y="879635"/>
            <a:ext cx="8261729" cy="1639938"/>
          </a:xfrm>
        </p:spPr>
        <p:txBody>
          <a:bodyPr/>
          <a:lstStyle/>
          <a:p>
            <a:r>
              <a:rPr lang="en-US" dirty="0"/>
              <a:t>Thank you</a:t>
            </a:r>
          </a:p>
        </p:txBody>
      </p:sp>
      <p:sp>
        <p:nvSpPr>
          <p:cNvPr id="4" name="Subtitle 3">
            <a:extLst>
              <a:ext uri="{FF2B5EF4-FFF2-40B4-BE49-F238E27FC236}">
                <a16:creationId xmlns:a16="http://schemas.microsoft.com/office/drawing/2014/main" id="{010AE0F3-4D02-12DE-AE66-D0E7EEB761E0}"/>
              </a:ext>
            </a:extLst>
          </p:cNvPr>
          <p:cNvSpPr>
            <a:spLocks noGrp="1"/>
          </p:cNvSpPr>
          <p:nvPr>
            <p:ph type="subTitle" idx="1"/>
          </p:nvPr>
        </p:nvSpPr>
        <p:spPr>
          <a:xfrm>
            <a:off x="204216" y="5978365"/>
            <a:ext cx="2952599" cy="579198"/>
          </a:xfrm>
        </p:spPr>
        <p:txBody>
          <a:bodyPr/>
          <a:lstStyle/>
          <a:p>
            <a:r>
              <a:rPr lang="en-US" dirty="0" err="1"/>
              <a:t>Kanimozhi</a:t>
            </a:r>
            <a:r>
              <a:rPr lang="en-US" dirty="0"/>
              <a:t> </a:t>
            </a:r>
            <a:r>
              <a:rPr lang="en-US" dirty="0" err="1"/>
              <a:t>Sureshkumar</a:t>
            </a:r>
            <a:endParaRPr lang="en-US" dirty="0"/>
          </a:p>
          <a:p>
            <a:endParaRPr lang="en-US" dirty="0"/>
          </a:p>
        </p:txBody>
      </p:sp>
    </p:spTree>
    <p:extLst>
      <p:ext uri="{BB962C8B-B14F-4D97-AF65-F5344CB8AC3E}">
        <p14:creationId xmlns:p14="http://schemas.microsoft.com/office/powerpoint/2010/main" val="242677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17C2-DB72-9044-85F5-8145812F2547}"/>
              </a:ext>
            </a:extLst>
          </p:cNvPr>
          <p:cNvSpPr>
            <a:spLocks noGrp="1"/>
          </p:cNvSpPr>
          <p:nvPr>
            <p:ph type="ctrTitle"/>
          </p:nvPr>
        </p:nvSpPr>
        <p:spPr>
          <a:xfrm>
            <a:off x="0" y="824686"/>
            <a:ext cx="7242048" cy="1632045"/>
          </a:xfrm>
        </p:spPr>
        <p:txBody>
          <a:bodyPr/>
          <a:lstStyle/>
          <a:p>
            <a:r>
              <a:rPr lang="en-US" dirty="0"/>
              <a:t>Agenda</a:t>
            </a:r>
          </a:p>
        </p:txBody>
      </p:sp>
      <p:sp>
        <p:nvSpPr>
          <p:cNvPr id="3" name="Subtitle 2">
            <a:extLst>
              <a:ext uri="{FF2B5EF4-FFF2-40B4-BE49-F238E27FC236}">
                <a16:creationId xmlns:a16="http://schemas.microsoft.com/office/drawing/2014/main" id="{9BD24E5D-1B1B-589D-5E61-13DB4FE92751}"/>
              </a:ext>
            </a:extLst>
          </p:cNvPr>
          <p:cNvSpPr>
            <a:spLocks noGrp="1"/>
          </p:cNvSpPr>
          <p:nvPr>
            <p:ph type="subTitle" idx="1"/>
          </p:nvPr>
        </p:nvSpPr>
        <p:spPr>
          <a:xfrm>
            <a:off x="850392" y="2770632"/>
            <a:ext cx="3383280" cy="3539265"/>
          </a:xfrm>
        </p:spPr>
        <p:txBody>
          <a:bodyPr>
            <a:normAutofit fontScale="92500" lnSpcReduction="10000"/>
          </a:bodyPr>
          <a:lstStyle/>
          <a:p>
            <a:pPr marL="342900" indent="-342900">
              <a:lnSpc>
                <a:spcPct val="150000"/>
              </a:lnSpc>
              <a:buFont typeface="Wingdings" panose="05000000000000000000" pitchFamily="2" charset="2"/>
              <a:buChar char="v"/>
            </a:pPr>
            <a:r>
              <a:rPr lang="en-US" sz="1800" dirty="0">
                <a:solidFill>
                  <a:schemeClr val="accent3"/>
                </a:solidFill>
                <a:latin typeface="Gill Sans Nova Light" panose="020B0302020104020203" pitchFamily="34" charset="0"/>
                <a:cs typeface="Gill Sans Light" panose="020B0302020104020203" pitchFamily="34" charset="-79"/>
              </a:rPr>
              <a:t>Introduction</a:t>
            </a:r>
          </a:p>
          <a:p>
            <a:pPr marL="342900" indent="-342900">
              <a:lnSpc>
                <a:spcPct val="150000"/>
              </a:lnSpc>
              <a:buFont typeface="Wingdings" panose="05000000000000000000" pitchFamily="2" charset="2"/>
              <a:buChar char="v"/>
            </a:pPr>
            <a:r>
              <a:rPr lang="en-US" sz="1800" dirty="0">
                <a:solidFill>
                  <a:schemeClr val="accent3"/>
                </a:solidFill>
                <a:latin typeface="Gill Sans Nova Light" panose="020B0302020104020203" pitchFamily="34" charset="0"/>
                <a:cs typeface="Gill Sans Light" panose="020B0302020104020203" pitchFamily="34" charset="-79"/>
              </a:rPr>
              <a:t>Dataset &amp; Libraries</a:t>
            </a:r>
          </a:p>
          <a:p>
            <a:pPr marL="342900" indent="-342900">
              <a:lnSpc>
                <a:spcPct val="150000"/>
              </a:lnSpc>
              <a:buFont typeface="Wingdings" panose="05000000000000000000" pitchFamily="2" charset="2"/>
              <a:buChar char="v"/>
            </a:pPr>
            <a:r>
              <a:rPr lang="en-US" sz="1800" dirty="0">
                <a:solidFill>
                  <a:schemeClr val="accent3"/>
                </a:solidFill>
                <a:latin typeface="Gill Sans Nova Light" panose="020B0302020104020203" pitchFamily="34" charset="0"/>
                <a:cs typeface="Gill Sans Light" panose="020B0302020104020203" pitchFamily="34" charset="-79"/>
              </a:rPr>
              <a:t>Project Learning</a:t>
            </a:r>
          </a:p>
          <a:p>
            <a:pPr marL="342900" indent="-342900">
              <a:lnSpc>
                <a:spcPct val="150000"/>
              </a:lnSpc>
              <a:buFont typeface="Wingdings" panose="05000000000000000000" pitchFamily="2" charset="2"/>
              <a:buChar char="v"/>
            </a:pPr>
            <a:r>
              <a:rPr lang="en-US" sz="1800" dirty="0">
                <a:solidFill>
                  <a:schemeClr val="accent3"/>
                </a:solidFill>
                <a:latin typeface="Gill Sans Nova Light" panose="020B0302020104020203" pitchFamily="34" charset="0"/>
                <a:cs typeface="Gill Sans Light" panose="020B0302020104020203" pitchFamily="34" charset="-79"/>
              </a:rPr>
              <a:t>Import Libraries</a:t>
            </a:r>
          </a:p>
          <a:p>
            <a:pPr marL="342900" indent="-342900">
              <a:lnSpc>
                <a:spcPct val="150000"/>
              </a:lnSpc>
              <a:buFont typeface="Wingdings" panose="05000000000000000000" pitchFamily="2" charset="2"/>
              <a:buChar char="v"/>
            </a:pPr>
            <a:r>
              <a:rPr lang="en-US" sz="1800" dirty="0">
                <a:solidFill>
                  <a:schemeClr val="accent3"/>
                </a:solidFill>
                <a:latin typeface="Gill Sans Nova Light" panose="020B0302020104020203" pitchFamily="34" charset="0"/>
                <a:cs typeface="Gill Sans Light" panose="020B0302020104020203" pitchFamily="34" charset="-79"/>
              </a:rPr>
              <a:t>Requirements</a:t>
            </a:r>
          </a:p>
          <a:p>
            <a:pPr marL="342900" indent="-342900">
              <a:lnSpc>
                <a:spcPct val="150000"/>
              </a:lnSpc>
              <a:buFont typeface="Wingdings" panose="05000000000000000000" pitchFamily="2" charset="2"/>
              <a:buChar char="v"/>
            </a:pPr>
            <a:r>
              <a:rPr lang="en-US" dirty="0">
                <a:solidFill>
                  <a:schemeClr val="accent3"/>
                </a:solidFill>
                <a:latin typeface="Gill Sans Nova Light" panose="020B0302020104020203" pitchFamily="34" charset="0"/>
                <a:cs typeface="Calibri"/>
              </a:rPr>
              <a:t>Methodology</a:t>
            </a:r>
          </a:p>
          <a:p>
            <a:pPr marL="342900" indent="-342900">
              <a:lnSpc>
                <a:spcPct val="150000"/>
              </a:lnSpc>
              <a:buFont typeface="Wingdings" panose="05000000000000000000" pitchFamily="2" charset="2"/>
              <a:buChar char="v"/>
            </a:pPr>
            <a:r>
              <a:rPr lang="en-US" dirty="0">
                <a:solidFill>
                  <a:schemeClr val="accent3"/>
                </a:solidFill>
                <a:latin typeface="Gill Sans Nova Light" panose="020B0302020104020203" pitchFamily="34" charset="0"/>
                <a:cs typeface="Calibri"/>
              </a:rPr>
              <a:t>Conclusion</a:t>
            </a:r>
          </a:p>
          <a:p>
            <a:pPr marL="342900" indent="-342900">
              <a:lnSpc>
                <a:spcPct val="150000"/>
              </a:lnSpc>
              <a:buFont typeface="Wingdings" panose="05000000000000000000" pitchFamily="2" charset="2"/>
              <a:buChar char="v"/>
            </a:pPr>
            <a:endParaRPr lang="en-US" dirty="0">
              <a:solidFill>
                <a:schemeClr val="accent3"/>
              </a:solidFill>
              <a:latin typeface="Gill Sans Nova Light" panose="020B0302020104020203" pitchFamily="34" charset="0"/>
              <a:cs typeface="Calibri"/>
            </a:endParaRPr>
          </a:p>
          <a:p>
            <a:pPr marL="0" indent="0">
              <a:lnSpc>
                <a:spcPct val="150000"/>
              </a:lnSpc>
              <a:buNone/>
            </a:pPr>
            <a:endParaRPr lang="en-US" dirty="0">
              <a:solidFill>
                <a:schemeClr val="accent3"/>
              </a:solidFill>
              <a:latin typeface="Gill Sans Nova Light" panose="020B0302020104020203" pitchFamily="34" charset="0"/>
              <a:cs typeface="Calibri"/>
            </a:endParaRPr>
          </a:p>
        </p:txBody>
      </p:sp>
      <p:pic>
        <p:nvPicPr>
          <p:cNvPr id="12" name="Picture Placeholder 11" descr="Apartment building">
            <a:extLst>
              <a:ext uri="{FF2B5EF4-FFF2-40B4-BE49-F238E27FC236}">
                <a16:creationId xmlns:a16="http://schemas.microsoft.com/office/drawing/2014/main" id="{F9C729C8-1701-B745-7408-A3C01925EC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4315032" y="0"/>
            <a:ext cx="7876033" cy="6858000"/>
          </a:xfrm>
        </p:spPr>
      </p:pic>
      <p:sp>
        <p:nvSpPr>
          <p:cNvPr id="6" name="Slide Number Placeholder 5">
            <a:extLst>
              <a:ext uri="{FF2B5EF4-FFF2-40B4-BE49-F238E27FC236}">
                <a16:creationId xmlns:a16="http://schemas.microsoft.com/office/drawing/2014/main" id="{FB893673-B52A-9C62-22E6-2E885DA16158}"/>
              </a:ext>
            </a:extLst>
          </p:cNvPr>
          <p:cNvSpPr>
            <a:spLocks noGrp="1"/>
          </p:cNvSpPr>
          <p:nvPr>
            <p:ph type="sldNum" sz="quarter" idx="16"/>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96225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5E584-E9D5-D9AE-675E-04B2896C8B00}"/>
              </a:ext>
            </a:extLst>
          </p:cNvPr>
          <p:cNvSpPr>
            <a:spLocks noGrp="1"/>
          </p:cNvSpPr>
          <p:nvPr>
            <p:ph type="ctrTitle"/>
          </p:nvPr>
        </p:nvSpPr>
        <p:spPr>
          <a:xfrm>
            <a:off x="0" y="824686"/>
            <a:ext cx="7242048" cy="1632045"/>
          </a:xfrm>
        </p:spPr>
        <p:txBody>
          <a:bodyPr/>
          <a:lstStyle/>
          <a:p>
            <a:r>
              <a:rPr lang="en-US" dirty="0"/>
              <a:t>Introduction</a:t>
            </a:r>
          </a:p>
        </p:txBody>
      </p:sp>
      <p:sp>
        <p:nvSpPr>
          <p:cNvPr id="5" name="Subtitle 4">
            <a:extLst>
              <a:ext uri="{FF2B5EF4-FFF2-40B4-BE49-F238E27FC236}">
                <a16:creationId xmlns:a16="http://schemas.microsoft.com/office/drawing/2014/main" id="{EC40C425-91E4-471C-9E11-0A85D2B74510}"/>
              </a:ext>
            </a:extLst>
          </p:cNvPr>
          <p:cNvSpPr>
            <a:spLocks noGrp="1"/>
          </p:cNvSpPr>
          <p:nvPr>
            <p:ph sz="quarter" idx="15"/>
          </p:nvPr>
        </p:nvSpPr>
        <p:spPr>
          <a:xfrm>
            <a:off x="395225" y="2456731"/>
            <a:ext cx="6674169" cy="2479063"/>
          </a:xfrm>
        </p:spPr>
        <p:txBody>
          <a:bodyPr>
            <a:noAutofit/>
          </a:bodyPr>
          <a:lstStyle/>
          <a:p>
            <a:r>
              <a:rPr lang="en-US" sz="2000" b="0" dirty="0">
                <a:latin typeface="Times New Roman" panose="02020603050405020304" pitchFamily="18" charset="0"/>
                <a:cs typeface="Times New Roman" panose="02020603050405020304" pitchFamily="18" charset="0"/>
              </a:rPr>
              <a:t>	Copper is a </a:t>
            </a:r>
            <a:r>
              <a:rPr lang="en-US" sz="2000" b="0" dirty="0">
                <a:solidFill>
                  <a:srgbClr val="BC631F"/>
                </a:solidFill>
                <a:latin typeface="Times New Roman" panose="02020603050405020304" pitchFamily="18" charset="0"/>
                <a:cs typeface="Times New Roman" panose="02020603050405020304" pitchFamily="18" charset="0"/>
              </a:rPr>
              <a:t>reddish-gold metal </a:t>
            </a:r>
            <a:r>
              <a:rPr lang="en-US" sz="2000" b="0" dirty="0">
                <a:latin typeface="Times New Roman" panose="02020603050405020304" pitchFamily="18" charset="0"/>
                <a:cs typeface="Times New Roman" panose="02020603050405020304" pitchFamily="18" charset="0"/>
              </a:rPr>
              <a:t>and </a:t>
            </a:r>
            <a:r>
              <a:rPr lang="en-US" sz="2000" b="0" dirty="0">
                <a:solidFill>
                  <a:srgbClr val="BC631F"/>
                </a:solidFill>
                <a:latin typeface="Times New Roman" panose="02020603050405020304" pitchFamily="18" charset="0"/>
                <a:cs typeface="Times New Roman" panose="02020603050405020304" pitchFamily="18" charset="0"/>
              </a:rPr>
              <a:t>chemical element </a:t>
            </a:r>
            <a:r>
              <a:rPr lang="en-US" sz="2000" b="0" dirty="0">
                <a:latin typeface="Times New Roman" panose="02020603050405020304" pitchFamily="18" charset="0"/>
                <a:cs typeface="Times New Roman" panose="02020603050405020304" pitchFamily="18" charset="0"/>
              </a:rPr>
              <a:t>with the symbol </a:t>
            </a:r>
            <a:r>
              <a:rPr lang="en-US" sz="2000" b="0" dirty="0">
                <a:solidFill>
                  <a:srgbClr val="BC631F"/>
                </a:solidFill>
                <a:latin typeface="Times New Roman" panose="02020603050405020304" pitchFamily="18" charset="0"/>
                <a:cs typeface="Times New Roman" panose="02020603050405020304" pitchFamily="18" charset="0"/>
              </a:rPr>
              <a:t>Cu</a:t>
            </a:r>
            <a:r>
              <a:rPr lang="en-US" sz="2000" b="0" dirty="0">
                <a:latin typeface="Times New Roman" panose="02020603050405020304" pitchFamily="18" charset="0"/>
                <a:cs typeface="Times New Roman" panose="02020603050405020304" pitchFamily="18" charset="0"/>
              </a:rPr>
              <a:t>. Copper has many uses including</a:t>
            </a:r>
            <a:r>
              <a:rPr lang="en-US" sz="2000" b="0" dirty="0">
                <a:solidFill>
                  <a:srgbClr val="BC631F"/>
                </a:solidFill>
                <a:latin typeface="Times New Roman" panose="02020603050405020304" pitchFamily="18" charset="0"/>
                <a:cs typeface="Times New Roman" panose="02020603050405020304" pitchFamily="18" charset="0"/>
              </a:rPr>
              <a:t>: Construction, Electrical equipment, Engineering, Industrial machinery, Coins, Gun metals, and Architecture. </a:t>
            </a:r>
          </a:p>
          <a:p>
            <a:r>
              <a:rPr lang="en-US" sz="2000" b="0" dirty="0">
                <a:latin typeface="Times New Roman" panose="02020603050405020304" pitchFamily="18" charset="0"/>
                <a:cs typeface="Times New Roman" panose="02020603050405020304" pitchFamily="18" charset="0"/>
              </a:rPr>
              <a:t>	The Industrial Copper Modeling project focuses on </a:t>
            </a:r>
            <a:r>
              <a:rPr lang="en-US" sz="2000" b="0" dirty="0">
                <a:solidFill>
                  <a:srgbClr val="BC631F"/>
                </a:solidFill>
                <a:latin typeface="Times New Roman" panose="02020603050405020304" pitchFamily="18" charset="0"/>
                <a:cs typeface="Times New Roman" panose="02020603050405020304" pitchFamily="18" charset="0"/>
              </a:rPr>
              <a:t>predicting the selling price and status (won or lost)</a:t>
            </a:r>
            <a:r>
              <a:rPr lang="en-US" sz="2000" b="0" dirty="0">
                <a:latin typeface="Times New Roman" panose="02020603050405020304" pitchFamily="18" charset="0"/>
                <a:cs typeface="Times New Roman" panose="02020603050405020304" pitchFamily="18" charset="0"/>
              </a:rPr>
              <a:t> in the industrial copper market using </a:t>
            </a:r>
            <a:r>
              <a:rPr lang="en-US" sz="2000" b="0" dirty="0">
                <a:solidFill>
                  <a:srgbClr val="BC631F"/>
                </a:solidFill>
                <a:latin typeface="Times New Roman" panose="02020603050405020304" pitchFamily="18" charset="0"/>
                <a:cs typeface="Times New Roman" panose="02020603050405020304" pitchFamily="18" charset="0"/>
              </a:rPr>
              <a:t>machine learning regression </a:t>
            </a:r>
            <a:r>
              <a:rPr lang="en-US" sz="2000" b="0" dirty="0">
                <a:latin typeface="Times New Roman" panose="02020603050405020304" pitchFamily="18" charset="0"/>
                <a:cs typeface="Times New Roman" panose="02020603050405020304" pitchFamily="18" charset="0"/>
              </a:rPr>
              <a:t>and </a:t>
            </a:r>
            <a:r>
              <a:rPr lang="en-US" sz="2000" b="0" dirty="0">
                <a:solidFill>
                  <a:srgbClr val="BC631F"/>
                </a:solidFill>
                <a:latin typeface="Times New Roman" panose="02020603050405020304" pitchFamily="18" charset="0"/>
                <a:cs typeface="Times New Roman" panose="02020603050405020304" pitchFamily="18" charset="0"/>
              </a:rPr>
              <a:t>classification algorithms</a:t>
            </a:r>
            <a:r>
              <a:rPr lang="en-US" sz="2000" b="0" dirty="0">
                <a:latin typeface="Times New Roman" panose="02020603050405020304" pitchFamily="18" charset="0"/>
                <a:cs typeface="Times New Roman" panose="02020603050405020304" pitchFamily="18" charset="0"/>
              </a:rPr>
              <a:t>. By exploring the dataset, performing </a:t>
            </a:r>
            <a:r>
              <a:rPr lang="en-US" sz="2000" b="0" dirty="0">
                <a:solidFill>
                  <a:srgbClr val="BC631F"/>
                </a:solidFill>
                <a:latin typeface="Times New Roman" panose="02020603050405020304" pitchFamily="18" charset="0"/>
                <a:cs typeface="Times New Roman" panose="02020603050405020304" pitchFamily="18" charset="0"/>
              </a:rPr>
              <a:t>data cleaning and preprocessing</a:t>
            </a:r>
            <a:r>
              <a:rPr lang="en-US" sz="2000" b="0" dirty="0">
                <a:latin typeface="Times New Roman" panose="02020603050405020304" pitchFamily="18" charset="0"/>
                <a:cs typeface="Times New Roman" panose="02020603050405020304" pitchFamily="18" charset="0"/>
              </a:rPr>
              <a:t>, and applying various </a:t>
            </a:r>
            <a:r>
              <a:rPr lang="en-US" sz="2000" b="0" dirty="0">
                <a:solidFill>
                  <a:srgbClr val="BC631F"/>
                </a:solidFill>
                <a:latin typeface="Times New Roman" panose="02020603050405020304" pitchFamily="18" charset="0"/>
                <a:cs typeface="Times New Roman" panose="02020603050405020304" pitchFamily="18" charset="0"/>
              </a:rPr>
              <a:t>machine learning techniques</a:t>
            </a:r>
            <a:r>
              <a:rPr lang="en-US" sz="2000" b="0" dirty="0">
                <a:latin typeface="Times New Roman" panose="02020603050405020304" pitchFamily="18" charset="0"/>
                <a:cs typeface="Times New Roman" panose="02020603050405020304" pitchFamily="18" charset="0"/>
              </a:rPr>
              <a:t>, we aim to develop models that can accurately </a:t>
            </a:r>
            <a:r>
              <a:rPr lang="en-US" sz="2000" b="0" dirty="0">
                <a:solidFill>
                  <a:srgbClr val="BC631F"/>
                </a:solidFill>
                <a:latin typeface="Times New Roman" panose="02020603050405020304" pitchFamily="18" charset="0"/>
                <a:cs typeface="Times New Roman" panose="02020603050405020304" pitchFamily="18" charset="0"/>
              </a:rPr>
              <a:t>predict the selling price </a:t>
            </a:r>
            <a:r>
              <a:rPr lang="en-US" sz="2000" b="0" dirty="0">
                <a:latin typeface="Times New Roman" panose="02020603050405020304" pitchFamily="18" charset="0"/>
                <a:cs typeface="Times New Roman" panose="02020603050405020304" pitchFamily="18" charset="0"/>
              </a:rPr>
              <a:t>and </a:t>
            </a:r>
            <a:r>
              <a:rPr lang="en-US" sz="2000" b="0" dirty="0">
                <a:solidFill>
                  <a:srgbClr val="BC631F"/>
                </a:solidFill>
                <a:latin typeface="Times New Roman" panose="02020603050405020304" pitchFamily="18" charset="0"/>
                <a:cs typeface="Times New Roman" panose="02020603050405020304" pitchFamily="18" charset="0"/>
              </a:rPr>
              <a:t>status</a:t>
            </a:r>
            <a:r>
              <a:rPr lang="en-US" sz="2000" b="0" dirty="0">
                <a:latin typeface="Times New Roman" panose="02020603050405020304" pitchFamily="18" charset="0"/>
                <a:cs typeface="Times New Roman" panose="02020603050405020304" pitchFamily="18" charset="0"/>
              </a:rPr>
              <a:t> in the copper market.</a:t>
            </a:r>
          </a:p>
        </p:txBody>
      </p:sp>
      <p:pic>
        <p:nvPicPr>
          <p:cNvPr id="7" name="Picture Placeholder 6" descr="Spiral staircase">
            <a:extLst>
              <a:ext uri="{FF2B5EF4-FFF2-40B4-BE49-F238E27FC236}">
                <a16:creationId xmlns:a16="http://schemas.microsoft.com/office/drawing/2014/main" id="{1D0F9AEB-F3F4-5B2C-B397-13D56615EF98}"/>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p:blipFill>
        <p:spPr>
          <a:xfrm>
            <a:off x="6862918" y="0"/>
            <a:ext cx="5329082" cy="6858000"/>
          </a:xfrm>
        </p:spPr>
      </p:pic>
      <p:sp>
        <p:nvSpPr>
          <p:cNvPr id="3" name="Slide Number Placeholder 2">
            <a:extLst>
              <a:ext uri="{FF2B5EF4-FFF2-40B4-BE49-F238E27FC236}">
                <a16:creationId xmlns:a16="http://schemas.microsoft.com/office/drawing/2014/main" id="{C01B8E33-942D-3D11-FCA8-2D54102B3C2F}"/>
              </a:ext>
            </a:extLst>
          </p:cNvPr>
          <p:cNvSpPr>
            <a:spLocks noGrp="1"/>
          </p:cNvSpPr>
          <p:nvPr>
            <p:ph type="sldNum" sz="quarter" idx="18"/>
          </p:nvPr>
        </p:nvSpPr>
        <p:spPr>
          <a:xfrm>
            <a:off x="10271342" y="6356350"/>
            <a:ext cx="1539658" cy="365125"/>
          </a:xfrm>
        </p:spPr>
        <p:txBody>
          <a:bodyPr/>
          <a:lstStyle/>
          <a:p>
            <a:fld id="{294A09A9-5501-47C1-A89A-A340965A2BE2}" type="slidenum">
              <a:rPr lang="en-US" smtClean="0"/>
              <a:pPr/>
              <a:t>3</a:t>
            </a:fld>
            <a:endParaRPr lang="en-US" dirty="0"/>
          </a:p>
        </p:txBody>
      </p:sp>
      <p:pic>
        <p:nvPicPr>
          <p:cNvPr id="2050" name="Picture 2" descr="Presentation On Copper, Cu&#10;&#10;&#10;&#10;&#10;             Craig S. Thames, PE&#10; ">
            <a:extLst>
              <a:ext uri="{FF2B5EF4-FFF2-40B4-BE49-F238E27FC236}">
                <a16:creationId xmlns:a16="http://schemas.microsoft.com/office/drawing/2014/main" id="{6463F25A-B9E8-C47B-263C-2FF0FAED1B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0" t="31935" r="2290" b="11663"/>
          <a:stretch/>
        </p:blipFill>
        <p:spPr bwMode="auto">
          <a:xfrm>
            <a:off x="4402834" y="824686"/>
            <a:ext cx="3542793" cy="156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632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37F7-D02D-9BA2-0F68-33C41E9A2747}"/>
              </a:ext>
            </a:extLst>
          </p:cNvPr>
          <p:cNvSpPr>
            <a:spLocks noGrp="1"/>
          </p:cNvSpPr>
          <p:nvPr>
            <p:ph type="ctrTitle"/>
          </p:nvPr>
        </p:nvSpPr>
        <p:spPr>
          <a:xfrm>
            <a:off x="0" y="824686"/>
            <a:ext cx="5860026" cy="1632045"/>
          </a:xfrm>
        </p:spPr>
        <p:txBody>
          <a:bodyPr/>
          <a:lstStyle/>
          <a:p>
            <a:r>
              <a:rPr lang="en-IN" dirty="0"/>
              <a:t>Dataset</a:t>
            </a:r>
          </a:p>
        </p:txBody>
      </p:sp>
      <p:sp>
        <p:nvSpPr>
          <p:cNvPr id="3" name="Content Placeholder 2">
            <a:extLst>
              <a:ext uri="{FF2B5EF4-FFF2-40B4-BE49-F238E27FC236}">
                <a16:creationId xmlns:a16="http://schemas.microsoft.com/office/drawing/2014/main" id="{B32FB9D8-DFB8-93F3-16B7-034B5A17118E}"/>
              </a:ext>
            </a:extLst>
          </p:cNvPr>
          <p:cNvSpPr>
            <a:spLocks noGrp="1"/>
          </p:cNvSpPr>
          <p:nvPr>
            <p:ph sz="quarter" idx="15"/>
          </p:nvPr>
        </p:nvSpPr>
        <p:spPr>
          <a:xfrm>
            <a:off x="257226" y="2732330"/>
            <a:ext cx="5430837" cy="3300984"/>
          </a:xfrm>
        </p:spPr>
        <p:txBody>
          <a:bodyPr>
            <a:normAutofit/>
          </a:bodyPr>
          <a:lstStyle/>
          <a:p>
            <a:r>
              <a:rPr lang="en-US" sz="2000" b="0" dirty="0">
                <a:latin typeface="Times New Roman" panose="02020603050405020304" pitchFamily="18" charset="0"/>
                <a:cs typeface="Times New Roman" panose="02020603050405020304" pitchFamily="18" charset="0"/>
              </a:rPr>
              <a:t>	The dataset used for this analysis contains information about </a:t>
            </a:r>
            <a:r>
              <a:rPr lang="en-US" sz="2000" b="0" dirty="0">
                <a:solidFill>
                  <a:srgbClr val="FFC000"/>
                </a:solidFill>
                <a:latin typeface="Times New Roman" panose="02020603050405020304" pitchFamily="18" charset="0"/>
                <a:cs typeface="Times New Roman" panose="02020603050405020304" pitchFamily="18" charset="0"/>
              </a:rPr>
              <a:t>industrial copper transactions</a:t>
            </a:r>
            <a:r>
              <a:rPr lang="en-US" sz="2000" b="0" dirty="0">
                <a:latin typeface="Times New Roman" panose="02020603050405020304" pitchFamily="18" charset="0"/>
                <a:cs typeface="Times New Roman" panose="02020603050405020304" pitchFamily="18" charset="0"/>
              </a:rPr>
              <a:t>, including variables such as </a:t>
            </a:r>
            <a:r>
              <a:rPr lang="en-US" sz="2000" b="0" dirty="0">
                <a:solidFill>
                  <a:srgbClr val="FFC000"/>
                </a:solidFill>
                <a:latin typeface="Times New Roman" panose="02020603050405020304" pitchFamily="18" charset="0"/>
                <a:cs typeface="Times New Roman" panose="02020603050405020304" pitchFamily="18" charset="0"/>
              </a:rPr>
              <a:t>selling price, quantities,</a:t>
            </a:r>
          </a:p>
          <a:p>
            <a:r>
              <a:rPr lang="en-US" sz="2000" b="0" dirty="0" err="1">
                <a:solidFill>
                  <a:srgbClr val="FFC000"/>
                </a:solidFill>
                <a:latin typeface="Times New Roman" panose="02020603050405020304" pitchFamily="18" charset="0"/>
                <a:cs typeface="Times New Roman" panose="02020603050405020304" pitchFamily="18" charset="0"/>
              </a:rPr>
              <a:t>material_ref</a:t>
            </a:r>
            <a:r>
              <a:rPr lang="en-US" sz="2000" b="0" dirty="0">
                <a:solidFill>
                  <a:srgbClr val="FFC000"/>
                </a:solidFill>
                <a:latin typeface="Times New Roman" panose="02020603050405020304" pitchFamily="18" charset="0"/>
                <a:cs typeface="Times New Roman" panose="02020603050405020304" pitchFamily="18" charset="0"/>
              </a:rPr>
              <a:t>, delivery date and status (won or lost)</a:t>
            </a:r>
            <a:r>
              <a:rPr lang="en-US" sz="2000" b="0" dirty="0">
                <a:latin typeface="Times New Roman" panose="02020603050405020304" pitchFamily="18" charset="0"/>
                <a:cs typeface="Times New Roman" panose="02020603050405020304" pitchFamily="18" charset="0"/>
              </a:rPr>
              <a:t>. </a:t>
            </a:r>
          </a:p>
          <a:p>
            <a:r>
              <a:rPr lang="en-US" sz="2000" b="0" dirty="0">
                <a:latin typeface="Times New Roman" panose="02020603050405020304" pitchFamily="18" charset="0"/>
                <a:cs typeface="Times New Roman" panose="02020603050405020304" pitchFamily="18" charset="0"/>
              </a:rPr>
              <a:t>	It provides a comprehensive view of the copper market and factors that influence the </a:t>
            </a:r>
            <a:r>
              <a:rPr lang="en-US" sz="2000" b="0" dirty="0">
                <a:solidFill>
                  <a:srgbClr val="FFC000"/>
                </a:solidFill>
                <a:latin typeface="Times New Roman" panose="02020603050405020304" pitchFamily="18" charset="0"/>
                <a:cs typeface="Times New Roman" panose="02020603050405020304" pitchFamily="18" charset="0"/>
              </a:rPr>
              <a:t>outcomes of transactions</a:t>
            </a:r>
            <a:r>
              <a:rPr lang="en-US" sz="2000" b="0" dirty="0">
                <a:latin typeface="Times New Roman" panose="02020603050405020304" pitchFamily="18" charset="0"/>
                <a:cs typeface="Times New Roman" panose="02020603050405020304" pitchFamily="18" charset="0"/>
              </a:rPr>
              <a:t>.</a:t>
            </a:r>
          </a:p>
          <a:p>
            <a:endParaRPr lang="en-US" sz="2000" b="0" dirty="0">
              <a:latin typeface="Times New Roman" panose="02020603050405020304" pitchFamily="18" charset="0"/>
              <a:cs typeface="Times New Roman" panose="02020603050405020304" pitchFamily="18" charset="0"/>
            </a:endParaRPr>
          </a:p>
        </p:txBody>
      </p:sp>
      <p:sp>
        <p:nvSpPr>
          <p:cNvPr id="4" name="Picture Placeholder 3">
            <a:extLst>
              <a:ext uri="{FF2B5EF4-FFF2-40B4-BE49-F238E27FC236}">
                <a16:creationId xmlns:a16="http://schemas.microsoft.com/office/drawing/2014/main" id="{330B2D34-E56D-E8C7-F55D-98286B1F1966}"/>
              </a:ext>
            </a:extLst>
          </p:cNvPr>
          <p:cNvSpPr>
            <a:spLocks noGrp="1"/>
          </p:cNvSpPr>
          <p:nvPr>
            <p:ph type="pic" sz="quarter" idx="14"/>
          </p:nvPr>
        </p:nvSpPr>
        <p:spPr/>
      </p:sp>
      <p:sp>
        <p:nvSpPr>
          <p:cNvPr id="5" name="Slide Number Placeholder 4">
            <a:extLst>
              <a:ext uri="{FF2B5EF4-FFF2-40B4-BE49-F238E27FC236}">
                <a16:creationId xmlns:a16="http://schemas.microsoft.com/office/drawing/2014/main" id="{D5EDDB11-FDCF-F29F-2CB2-0F5D670E9AA6}"/>
              </a:ext>
            </a:extLst>
          </p:cNvPr>
          <p:cNvSpPr>
            <a:spLocks noGrp="1"/>
          </p:cNvSpPr>
          <p:nvPr>
            <p:ph type="sldNum" sz="quarter" idx="18"/>
          </p:nvPr>
        </p:nvSpPr>
        <p:spPr/>
        <p:txBody>
          <a:bodyPr/>
          <a:lstStyle/>
          <a:p>
            <a:fld id="{294A09A9-5501-47C1-A89A-A340965A2BE2}" type="slidenum">
              <a:rPr lang="en-US" smtClean="0"/>
              <a:pPr/>
              <a:t>4</a:t>
            </a:fld>
            <a:endParaRPr lang="en-US" dirty="0"/>
          </a:p>
        </p:txBody>
      </p:sp>
      <p:pic>
        <p:nvPicPr>
          <p:cNvPr id="9" name="Picture 8">
            <a:extLst>
              <a:ext uri="{FF2B5EF4-FFF2-40B4-BE49-F238E27FC236}">
                <a16:creationId xmlns:a16="http://schemas.microsoft.com/office/drawing/2014/main" id="{6331950E-D028-DD57-0521-602FD7120036}"/>
              </a:ext>
            </a:extLst>
          </p:cNvPr>
          <p:cNvPicPr>
            <a:picLocks noChangeAspect="1"/>
          </p:cNvPicPr>
          <p:nvPr/>
        </p:nvPicPr>
        <p:blipFill>
          <a:blip r:embed="rId2"/>
          <a:stretch>
            <a:fillRect/>
          </a:stretch>
        </p:blipFill>
        <p:spPr>
          <a:xfrm>
            <a:off x="5609406" y="2139584"/>
            <a:ext cx="6582594" cy="3718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545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0657-65E9-517B-8697-D3F426D45E6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Learnings</a:t>
            </a:r>
            <a:endParaRPr lang="en-IN" dirty="0"/>
          </a:p>
        </p:txBody>
      </p:sp>
      <p:sp>
        <p:nvSpPr>
          <p:cNvPr id="3" name="Content Placeholder 2">
            <a:extLst>
              <a:ext uri="{FF2B5EF4-FFF2-40B4-BE49-F238E27FC236}">
                <a16:creationId xmlns:a16="http://schemas.microsoft.com/office/drawing/2014/main" id="{17A0F954-32B7-C4E1-A5D0-BB1AA039C99A}"/>
              </a:ext>
            </a:extLst>
          </p:cNvPr>
          <p:cNvSpPr>
            <a:spLocks noGrp="1"/>
          </p:cNvSpPr>
          <p:nvPr>
            <p:ph sz="quarter" idx="15"/>
          </p:nvPr>
        </p:nvSpPr>
        <p:spPr>
          <a:xfrm>
            <a:off x="640080" y="2834639"/>
            <a:ext cx="10963656" cy="3762805"/>
          </a:xfrm>
        </p:spPr>
        <p:txBody>
          <a:bodyPr>
            <a:normAutofit fontScale="92500" lnSpcReduction="10000"/>
          </a:bodyPr>
          <a:lstStyle/>
          <a:p>
            <a:pPr algn="l"/>
            <a:r>
              <a:rPr lang="en-US" sz="1800" b="0" i="0" dirty="0">
                <a:effectLst/>
                <a:latin typeface="Times New Roman" panose="02020603050405020304" pitchFamily="18" charset="0"/>
                <a:cs typeface="Times New Roman" panose="02020603050405020304" pitchFamily="18" charset="0"/>
              </a:rPr>
              <a:t>The main learnings from this project are as follows:</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Exploring Skewness and Outliers</a:t>
            </a:r>
            <a:r>
              <a:rPr lang="en-US" sz="1800" b="0" i="0" dirty="0">
                <a:effectLst/>
                <a:latin typeface="Times New Roman" panose="02020603050405020304" pitchFamily="18" charset="0"/>
                <a:cs typeface="Times New Roman" panose="02020603050405020304" pitchFamily="18" charset="0"/>
              </a:rPr>
              <a:t>: </a:t>
            </a:r>
            <a:r>
              <a:rPr lang="en-US" sz="1800" b="0" i="0" dirty="0">
                <a:solidFill>
                  <a:schemeClr val="accent3"/>
                </a:solidFill>
                <a:effectLst/>
                <a:latin typeface="Times New Roman" panose="02020603050405020304" pitchFamily="18" charset="0"/>
                <a:cs typeface="Times New Roman" panose="02020603050405020304" pitchFamily="18" charset="0"/>
              </a:rPr>
              <a:t>Analyze the distribution of variables </a:t>
            </a:r>
            <a:r>
              <a:rPr lang="en-US" sz="1800" b="0" i="0" dirty="0">
                <a:effectLst/>
                <a:latin typeface="Times New Roman" panose="02020603050405020304" pitchFamily="18" charset="0"/>
                <a:cs typeface="Times New Roman" panose="02020603050405020304" pitchFamily="18" charset="0"/>
              </a:rPr>
              <a:t>in the dataset and </a:t>
            </a:r>
            <a:r>
              <a:rPr lang="en-US" sz="1800" b="0" i="0" dirty="0">
                <a:solidFill>
                  <a:schemeClr val="accent3"/>
                </a:solidFill>
                <a:effectLst/>
                <a:latin typeface="Times New Roman" panose="02020603050405020304" pitchFamily="18" charset="0"/>
                <a:cs typeface="Times New Roman" panose="02020603050405020304" pitchFamily="18" charset="0"/>
              </a:rPr>
              <a:t>identify skewness </a:t>
            </a:r>
            <a:r>
              <a:rPr lang="en-US" sz="1800" b="0" i="0" dirty="0">
                <a:effectLst/>
                <a:latin typeface="Times New Roman" panose="02020603050405020304" pitchFamily="18" charset="0"/>
                <a:cs typeface="Times New Roman" panose="02020603050405020304" pitchFamily="18" charset="0"/>
              </a:rPr>
              <a:t>and </a:t>
            </a:r>
            <a:r>
              <a:rPr lang="en-US" sz="1800" b="0" i="0" dirty="0">
                <a:solidFill>
                  <a:schemeClr val="accent3"/>
                </a:solidFill>
                <a:effectLst/>
                <a:latin typeface="Times New Roman" panose="02020603050405020304" pitchFamily="18" charset="0"/>
                <a:cs typeface="Times New Roman" panose="02020603050405020304" pitchFamily="18" charset="0"/>
              </a:rPr>
              <a:t>outliers</a:t>
            </a:r>
            <a:r>
              <a:rPr lang="en-US" sz="1800" b="0" i="0" dirty="0">
                <a:effectLst/>
                <a:latin typeface="Times New Roman" panose="02020603050405020304" pitchFamily="18" charset="0"/>
                <a:cs typeface="Times New Roman" panose="02020603050405020304" pitchFamily="18" charset="0"/>
              </a:rPr>
              <a:t>. This step helps in understanding the data quality and potential issues that may affect the model performance.</a:t>
            </a:r>
          </a:p>
          <a:p>
            <a:pPr algn="l">
              <a:buFont typeface="+mj-lt"/>
              <a:buAutoNum type="arabicPeriod"/>
            </a:pPr>
            <a:r>
              <a:rPr lang="en-US" sz="1800" b="1" i="0" dirty="0">
                <a:effectLst/>
                <a:latin typeface="Times New Roman" panose="02020603050405020304" pitchFamily="18" charset="0"/>
                <a:cs typeface="Times New Roman" panose="02020603050405020304" pitchFamily="18" charset="0"/>
              </a:rPr>
              <a:t>Data Transformation and Cleaning</a:t>
            </a:r>
            <a:r>
              <a:rPr lang="en-US" sz="1800" b="0" i="0" dirty="0">
                <a:effectLst/>
                <a:latin typeface="Times New Roman" panose="02020603050405020304" pitchFamily="18" charset="0"/>
                <a:cs typeface="Times New Roman" panose="02020603050405020304" pitchFamily="18" charset="0"/>
              </a:rPr>
              <a:t>: </a:t>
            </a:r>
            <a:r>
              <a:rPr lang="en-US" sz="1800" b="0" i="0" dirty="0">
                <a:solidFill>
                  <a:schemeClr val="accent3"/>
                </a:solidFill>
                <a:effectLst/>
                <a:latin typeface="Times New Roman" panose="02020603050405020304" pitchFamily="18" charset="0"/>
                <a:cs typeface="Times New Roman" panose="02020603050405020304" pitchFamily="18" charset="0"/>
              </a:rPr>
              <a:t>Transform</a:t>
            </a:r>
            <a:r>
              <a:rPr lang="en-US" sz="1800" b="0" i="0" dirty="0">
                <a:effectLst/>
                <a:latin typeface="Times New Roman" panose="02020603050405020304" pitchFamily="18" charset="0"/>
                <a:cs typeface="Times New Roman" panose="02020603050405020304" pitchFamily="18" charset="0"/>
              </a:rPr>
              <a:t> the data into a </a:t>
            </a:r>
            <a:r>
              <a:rPr lang="en-US" sz="1800" b="0" i="0" dirty="0">
                <a:solidFill>
                  <a:schemeClr val="accent3"/>
                </a:solidFill>
                <a:effectLst/>
                <a:latin typeface="Times New Roman" panose="02020603050405020304" pitchFamily="18" charset="0"/>
                <a:cs typeface="Times New Roman" panose="02020603050405020304" pitchFamily="18" charset="0"/>
              </a:rPr>
              <a:t>suitable format </a:t>
            </a:r>
            <a:r>
              <a:rPr lang="en-US" sz="1800" b="0" i="0" dirty="0">
                <a:effectLst/>
                <a:latin typeface="Times New Roman" panose="02020603050405020304" pitchFamily="18" charset="0"/>
                <a:cs typeface="Times New Roman" panose="02020603050405020304" pitchFamily="18" charset="0"/>
              </a:rPr>
              <a:t>for analysis and perform necessary </a:t>
            </a:r>
            <a:r>
              <a:rPr lang="en-US" sz="1800" b="0" i="0" dirty="0">
                <a:solidFill>
                  <a:schemeClr val="accent3"/>
                </a:solidFill>
                <a:effectLst/>
                <a:latin typeface="Times New Roman" panose="02020603050405020304" pitchFamily="18" charset="0"/>
                <a:cs typeface="Times New Roman" panose="02020603050405020304" pitchFamily="18" charset="0"/>
              </a:rPr>
              <a:t>cleaning steps</a:t>
            </a:r>
            <a:r>
              <a:rPr lang="en-US" sz="1800" b="0" i="0" dirty="0">
                <a:effectLst/>
                <a:latin typeface="Times New Roman" panose="02020603050405020304" pitchFamily="18" charset="0"/>
                <a:cs typeface="Times New Roman" panose="02020603050405020304" pitchFamily="18" charset="0"/>
              </a:rPr>
              <a:t>. This includes</a:t>
            </a:r>
            <a:r>
              <a:rPr lang="en-US" sz="1800" b="0" i="0" dirty="0">
                <a:solidFill>
                  <a:schemeClr val="accent3"/>
                </a:solidFill>
                <a:effectLst/>
                <a:latin typeface="Times New Roman" panose="02020603050405020304" pitchFamily="18" charset="0"/>
                <a:cs typeface="Times New Roman" panose="02020603050405020304" pitchFamily="18" charset="0"/>
              </a:rPr>
              <a:t> handling missing values, encoding categorical variables</a:t>
            </a:r>
            <a:r>
              <a:rPr lang="en-US" sz="1800" b="0" i="0" dirty="0">
                <a:effectLst/>
                <a:latin typeface="Times New Roman" panose="02020603050405020304" pitchFamily="18" charset="0"/>
                <a:cs typeface="Times New Roman" panose="02020603050405020304" pitchFamily="18" charset="0"/>
              </a:rPr>
              <a:t>, and </a:t>
            </a:r>
            <a:r>
              <a:rPr lang="en-US" sz="1800" b="0" i="0" dirty="0">
                <a:solidFill>
                  <a:schemeClr val="accent3"/>
                </a:solidFill>
                <a:effectLst/>
                <a:latin typeface="Times New Roman" panose="02020603050405020304" pitchFamily="18" charset="0"/>
                <a:cs typeface="Times New Roman" panose="02020603050405020304" pitchFamily="18" charset="0"/>
              </a:rPr>
              <a:t>scaling numerical features</a:t>
            </a:r>
            <a:r>
              <a:rPr lang="en-US" sz="18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US" b="1" i="0" dirty="0">
                <a:solidFill>
                  <a:srgbClr val="1F2328"/>
                </a:solidFill>
                <a:effectLst/>
                <a:highlight>
                  <a:srgbClr val="FFFFFF"/>
                </a:highlight>
                <a:latin typeface="-apple-system"/>
              </a:rPr>
              <a:t>Machine Learning Regression Algorithms</a:t>
            </a:r>
            <a:r>
              <a:rPr lang="en-US" b="0" i="0" dirty="0">
                <a:solidFill>
                  <a:srgbClr val="1F2328"/>
                </a:solidFill>
                <a:effectLst/>
                <a:highlight>
                  <a:srgbClr val="FFFFFF"/>
                </a:highlight>
                <a:latin typeface="-apple-system"/>
              </a:rPr>
              <a:t>: Apply various </a:t>
            </a:r>
            <a:r>
              <a:rPr lang="en-US" b="0" i="0" dirty="0">
                <a:solidFill>
                  <a:schemeClr val="accent3"/>
                </a:solidFill>
                <a:effectLst/>
                <a:highlight>
                  <a:srgbClr val="FFFFFF"/>
                </a:highlight>
                <a:latin typeface="-apple-system"/>
              </a:rPr>
              <a:t>machine learning regression algorithms </a:t>
            </a:r>
            <a:r>
              <a:rPr lang="en-US" b="0" i="0" dirty="0">
                <a:solidFill>
                  <a:srgbClr val="1F2328"/>
                </a:solidFill>
                <a:effectLst/>
                <a:highlight>
                  <a:srgbClr val="FFFFFF"/>
                </a:highlight>
                <a:latin typeface="-apple-system"/>
              </a:rPr>
              <a:t>to predict the </a:t>
            </a:r>
            <a:r>
              <a:rPr lang="en-US" b="0" i="0" dirty="0">
                <a:solidFill>
                  <a:schemeClr val="accent3"/>
                </a:solidFill>
                <a:effectLst/>
                <a:highlight>
                  <a:srgbClr val="FFFFFF"/>
                </a:highlight>
                <a:latin typeface="-apple-system"/>
              </a:rPr>
              <a:t>selling price </a:t>
            </a:r>
            <a:r>
              <a:rPr lang="en-US" b="0" i="0" dirty="0">
                <a:solidFill>
                  <a:srgbClr val="1F2328"/>
                </a:solidFill>
                <a:effectLst/>
                <a:highlight>
                  <a:srgbClr val="FFFFFF"/>
                </a:highlight>
                <a:latin typeface="-apple-system"/>
              </a:rPr>
              <a:t>of industrial copper. Compare the performance of algorithms such as linear regression, decision trees, random forests.</a:t>
            </a:r>
          </a:p>
          <a:p>
            <a:pPr algn="l">
              <a:buFont typeface="+mj-lt"/>
              <a:buAutoNum type="arabicPeriod"/>
            </a:pPr>
            <a:r>
              <a:rPr lang="en-US" b="1" i="0" dirty="0">
                <a:solidFill>
                  <a:srgbClr val="1F2328"/>
                </a:solidFill>
                <a:effectLst/>
                <a:highlight>
                  <a:srgbClr val="FFFFFF"/>
                </a:highlight>
                <a:latin typeface="-apple-system"/>
              </a:rPr>
              <a:t>Machine Learning Classification Algorithms</a:t>
            </a:r>
            <a:r>
              <a:rPr lang="en-US" b="0" i="0" dirty="0">
                <a:solidFill>
                  <a:srgbClr val="1F2328"/>
                </a:solidFill>
                <a:effectLst/>
                <a:highlight>
                  <a:srgbClr val="FFFFFF"/>
                </a:highlight>
                <a:latin typeface="-apple-system"/>
              </a:rPr>
              <a:t>: Apply different </a:t>
            </a:r>
            <a:r>
              <a:rPr lang="en-US" b="0" i="0" dirty="0">
                <a:solidFill>
                  <a:schemeClr val="accent3"/>
                </a:solidFill>
                <a:effectLst/>
                <a:highlight>
                  <a:srgbClr val="FFFFFF"/>
                </a:highlight>
                <a:latin typeface="-apple-system"/>
              </a:rPr>
              <a:t>machine learning classification algorithms to predict the status (won or lost)</a:t>
            </a:r>
            <a:r>
              <a:rPr lang="en-US" b="0" i="0" dirty="0">
                <a:solidFill>
                  <a:srgbClr val="1F2328"/>
                </a:solidFill>
                <a:effectLst/>
                <a:highlight>
                  <a:srgbClr val="FFFFFF"/>
                </a:highlight>
                <a:latin typeface="-apple-system"/>
              </a:rPr>
              <a:t> of copper transactions.</a:t>
            </a:r>
          </a:p>
          <a:p>
            <a:pPr>
              <a:buFont typeface="+mj-lt"/>
              <a:buAutoNum type="arabicPeriod"/>
            </a:pPr>
            <a:r>
              <a:rPr lang="en-US" b="1" i="0" dirty="0">
                <a:solidFill>
                  <a:srgbClr val="1F2328"/>
                </a:solidFill>
                <a:effectLst/>
                <a:highlight>
                  <a:srgbClr val="FFFFFF"/>
                </a:highlight>
                <a:latin typeface="-apple-system"/>
              </a:rPr>
              <a:t>Evaluation and Model Selection</a:t>
            </a:r>
            <a:r>
              <a:rPr lang="en-US" b="0" i="0" dirty="0">
                <a:solidFill>
                  <a:srgbClr val="1F2328"/>
                </a:solidFill>
                <a:effectLst/>
                <a:highlight>
                  <a:srgbClr val="FFFFFF"/>
                </a:highlight>
                <a:latin typeface="-apple-system"/>
              </a:rPr>
              <a:t>: Evaluate the performance of </a:t>
            </a:r>
            <a:r>
              <a:rPr lang="en-US" b="0" i="0" dirty="0">
                <a:solidFill>
                  <a:schemeClr val="accent3"/>
                </a:solidFill>
                <a:effectLst/>
                <a:highlight>
                  <a:srgbClr val="FFFFFF"/>
                </a:highlight>
                <a:latin typeface="-apple-system"/>
              </a:rPr>
              <a:t>regression and classification models </a:t>
            </a:r>
            <a:r>
              <a:rPr lang="en-US" b="0" i="0" dirty="0">
                <a:solidFill>
                  <a:srgbClr val="1F2328"/>
                </a:solidFill>
                <a:effectLst/>
                <a:highlight>
                  <a:srgbClr val="FFFFFF"/>
                </a:highlight>
                <a:latin typeface="-apple-system"/>
              </a:rPr>
              <a:t>using appropriate metrics such as </a:t>
            </a:r>
            <a:r>
              <a:rPr lang="en-US" b="0" i="0" dirty="0">
                <a:solidFill>
                  <a:schemeClr val="accent3"/>
                </a:solidFill>
                <a:effectLst/>
                <a:highlight>
                  <a:srgbClr val="FFFFFF"/>
                </a:highlight>
                <a:latin typeface="-apple-system"/>
              </a:rPr>
              <a:t>mean squared error (MSE), </a:t>
            </a:r>
            <a:r>
              <a:rPr lang="en-US" b="0" i="0" dirty="0">
                <a:solidFill>
                  <a:srgbClr val="1F2328"/>
                </a:solidFill>
                <a:effectLst/>
                <a:highlight>
                  <a:srgbClr val="FFFFFF"/>
                </a:highlight>
                <a:latin typeface="-apple-system"/>
              </a:rPr>
              <a:t>accuracy, precision, and recall. Select the best-performing models based on these metrics</a:t>
            </a:r>
            <a:endParaRPr lang="en-IN" dirty="0"/>
          </a:p>
        </p:txBody>
      </p:sp>
      <p:sp>
        <p:nvSpPr>
          <p:cNvPr id="4" name="Slide Number Placeholder 3">
            <a:extLst>
              <a:ext uri="{FF2B5EF4-FFF2-40B4-BE49-F238E27FC236}">
                <a16:creationId xmlns:a16="http://schemas.microsoft.com/office/drawing/2014/main" id="{4E5B0FE2-86C5-17A2-558B-8668A36FA011}"/>
              </a:ext>
            </a:extLst>
          </p:cNvPr>
          <p:cNvSpPr>
            <a:spLocks noGrp="1"/>
          </p:cNvSpPr>
          <p:nvPr>
            <p:ph type="sldNum" sz="quarter" idx="18"/>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998658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CE7A-6D1A-064B-7E00-D77A4D22B8E1}"/>
              </a:ext>
            </a:extLst>
          </p:cNvPr>
          <p:cNvSpPr>
            <a:spLocks noGrp="1"/>
          </p:cNvSpPr>
          <p:nvPr>
            <p:ph type="title"/>
          </p:nvPr>
        </p:nvSpPr>
        <p:spPr/>
        <p:txBody>
          <a:bodyPr/>
          <a:lstStyle/>
          <a:p>
            <a:r>
              <a:rPr lang="en-IN" dirty="0"/>
              <a:t>Requirements</a:t>
            </a:r>
          </a:p>
        </p:txBody>
      </p:sp>
      <p:sp>
        <p:nvSpPr>
          <p:cNvPr id="3" name="Content Placeholder 2">
            <a:extLst>
              <a:ext uri="{FF2B5EF4-FFF2-40B4-BE49-F238E27FC236}">
                <a16:creationId xmlns:a16="http://schemas.microsoft.com/office/drawing/2014/main" id="{C760F447-6459-B30A-1025-BFA8D31E4ADC}"/>
              </a:ext>
            </a:extLst>
          </p:cNvPr>
          <p:cNvSpPr>
            <a:spLocks noGrp="1"/>
          </p:cNvSpPr>
          <p:nvPr>
            <p:ph sz="quarter" idx="15"/>
          </p:nvPr>
        </p:nvSpPr>
        <p:spPr/>
        <p:txBody>
          <a:bodyPr/>
          <a:lstStyle/>
          <a:p>
            <a:pPr algn="l"/>
            <a:r>
              <a:rPr lang="en-US" b="0" i="0" dirty="0">
                <a:solidFill>
                  <a:srgbClr val="1F2328"/>
                </a:solidFill>
                <a:effectLst/>
                <a:highlight>
                  <a:srgbClr val="FFFFFF"/>
                </a:highlight>
                <a:latin typeface="-apple-system"/>
              </a:rPr>
              <a:t>To run this project, the following libraries are needed:</a:t>
            </a:r>
          </a:p>
          <a:p>
            <a:pPr algn="l">
              <a:buFont typeface="Arial" panose="020B0604020202020204" pitchFamily="34" charset="0"/>
              <a:buChar char="•"/>
            </a:pPr>
            <a:r>
              <a:rPr lang="en-US" b="0" i="0" dirty="0">
                <a:solidFill>
                  <a:schemeClr val="accent3"/>
                </a:solidFill>
                <a:effectLst/>
                <a:highlight>
                  <a:srgbClr val="FFFFFF"/>
                </a:highlight>
                <a:latin typeface="-apple-system"/>
              </a:rPr>
              <a:t>NumPy</a:t>
            </a:r>
            <a:r>
              <a:rPr lang="en-US" b="0" i="0" dirty="0">
                <a:solidFill>
                  <a:srgbClr val="1F2328"/>
                </a:solidFill>
                <a:effectLst/>
                <a:highlight>
                  <a:srgbClr val="FFFFFF"/>
                </a:highlight>
                <a:latin typeface="-apple-system"/>
              </a:rPr>
              <a:t>: A library for </a:t>
            </a:r>
            <a:r>
              <a:rPr lang="en-US" b="0" i="0" dirty="0">
                <a:solidFill>
                  <a:schemeClr val="accent3"/>
                </a:solidFill>
                <a:effectLst/>
                <a:highlight>
                  <a:srgbClr val="FFFFFF"/>
                </a:highlight>
                <a:latin typeface="-apple-system"/>
              </a:rPr>
              <a:t>numerical computations </a:t>
            </a:r>
            <a:r>
              <a:rPr lang="en-US" b="0" i="0" dirty="0">
                <a:solidFill>
                  <a:srgbClr val="1F2328"/>
                </a:solidFill>
                <a:effectLst/>
                <a:highlight>
                  <a:srgbClr val="FFFFFF"/>
                </a:highlight>
                <a:latin typeface="-apple-system"/>
              </a:rPr>
              <a:t>in Python.</a:t>
            </a:r>
          </a:p>
          <a:p>
            <a:pPr algn="l">
              <a:buFont typeface="Arial" panose="020B0604020202020204" pitchFamily="34" charset="0"/>
              <a:buChar char="•"/>
            </a:pPr>
            <a:r>
              <a:rPr lang="en-US" b="0" i="0" dirty="0">
                <a:solidFill>
                  <a:schemeClr val="accent3"/>
                </a:solidFill>
                <a:effectLst/>
                <a:highlight>
                  <a:srgbClr val="FFFFFF"/>
                </a:highlight>
                <a:latin typeface="-apple-system"/>
              </a:rPr>
              <a:t>Pandas</a:t>
            </a:r>
            <a:r>
              <a:rPr lang="en-US" b="0" i="0" dirty="0">
                <a:solidFill>
                  <a:srgbClr val="1F2328"/>
                </a:solidFill>
                <a:effectLst/>
                <a:highlight>
                  <a:srgbClr val="FFFFFF"/>
                </a:highlight>
                <a:latin typeface="-apple-system"/>
              </a:rPr>
              <a:t>: A library for data manipulation and analysis.</a:t>
            </a:r>
          </a:p>
          <a:p>
            <a:pPr algn="l">
              <a:buFont typeface="Arial" panose="020B0604020202020204" pitchFamily="34" charset="0"/>
              <a:buChar char="•"/>
            </a:pPr>
            <a:r>
              <a:rPr lang="en-US" b="0" i="0" dirty="0">
                <a:solidFill>
                  <a:schemeClr val="accent3"/>
                </a:solidFill>
                <a:effectLst/>
                <a:highlight>
                  <a:srgbClr val="FFFFFF"/>
                </a:highlight>
                <a:latin typeface="-apple-system"/>
              </a:rPr>
              <a:t>Scikit-learn</a:t>
            </a:r>
            <a:r>
              <a:rPr lang="en-US" b="0" i="0" dirty="0">
                <a:solidFill>
                  <a:srgbClr val="1F2328"/>
                </a:solidFill>
                <a:effectLst/>
                <a:highlight>
                  <a:srgbClr val="FFFFFF"/>
                </a:highlight>
                <a:latin typeface="-apple-system"/>
              </a:rPr>
              <a:t>: A </a:t>
            </a:r>
            <a:r>
              <a:rPr lang="en-US" b="0" i="0" dirty="0">
                <a:solidFill>
                  <a:schemeClr val="accent3"/>
                </a:solidFill>
                <a:effectLst/>
                <a:highlight>
                  <a:srgbClr val="FFFFFF"/>
                </a:highlight>
                <a:latin typeface="-apple-system"/>
              </a:rPr>
              <a:t>machine learning library </a:t>
            </a:r>
            <a:r>
              <a:rPr lang="en-US" b="0" i="0" dirty="0">
                <a:solidFill>
                  <a:srgbClr val="1F2328"/>
                </a:solidFill>
                <a:effectLst/>
                <a:highlight>
                  <a:srgbClr val="FFFFFF"/>
                </a:highlight>
                <a:latin typeface="-apple-system"/>
              </a:rPr>
              <a:t>that provides various </a:t>
            </a:r>
            <a:r>
              <a:rPr lang="en-US" b="0" i="0" dirty="0">
                <a:solidFill>
                  <a:schemeClr val="accent3"/>
                </a:solidFill>
                <a:effectLst/>
                <a:highlight>
                  <a:srgbClr val="FFFFFF"/>
                </a:highlight>
                <a:latin typeface="-apple-system"/>
              </a:rPr>
              <a:t>regression and classification </a:t>
            </a:r>
            <a:r>
              <a:rPr lang="en-US" b="0" i="0" dirty="0">
                <a:solidFill>
                  <a:srgbClr val="1F2328"/>
                </a:solidFill>
                <a:effectLst/>
                <a:highlight>
                  <a:srgbClr val="FFFFFF"/>
                </a:highlight>
                <a:latin typeface="-apple-system"/>
              </a:rPr>
              <a:t>algorithms.</a:t>
            </a:r>
          </a:p>
          <a:p>
            <a:pPr algn="l">
              <a:buFont typeface="Arial" panose="020B0604020202020204" pitchFamily="34" charset="0"/>
              <a:buChar char="•"/>
            </a:pPr>
            <a:r>
              <a:rPr lang="en-US" b="0" i="0" dirty="0">
                <a:solidFill>
                  <a:schemeClr val="accent3"/>
                </a:solidFill>
                <a:effectLst/>
                <a:highlight>
                  <a:srgbClr val="FFFFFF"/>
                </a:highlight>
                <a:latin typeface="-apple-system"/>
              </a:rPr>
              <a:t>Matplotlib</a:t>
            </a:r>
            <a:r>
              <a:rPr lang="en-US" b="0" i="0" dirty="0">
                <a:solidFill>
                  <a:srgbClr val="1F2328"/>
                </a:solidFill>
                <a:effectLst/>
                <a:highlight>
                  <a:srgbClr val="FFFFFF"/>
                </a:highlight>
                <a:latin typeface="-apple-system"/>
              </a:rPr>
              <a:t>: A plotting library for </a:t>
            </a:r>
            <a:r>
              <a:rPr lang="en-US" b="0" i="0" dirty="0">
                <a:solidFill>
                  <a:schemeClr val="accent3"/>
                </a:solidFill>
                <a:effectLst/>
                <a:highlight>
                  <a:srgbClr val="FFFFFF"/>
                </a:highlight>
                <a:latin typeface="-apple-system"/>
              </a:rPr>
              <a:t>creating visualizations</a:t>
            </a:r>
            <a:r>
              <a:rPr lang="en-US" b="0" i="0" dirty="0">
                <a:solidFill>
                  <a:srgbClr val="1F2328"/>
                </a:solidFill>
                <a:effectLst/>
                <a:highlight>
                  <a:srgbClr val="FFFFFF"/>
                </a:highlight>
                <a:latin typeface="-apple-system"/>
              </a:rPr>
              <a:t>.</a:t>
            </a:r>
          </a:p>
          <a:p>
            <a:pPr algn="l">
              <a:buFont typeface="Arial" panose="020B0604020202020204" pitchFamily="34" charset="0"/>
              <a:buChar char="•"/>
            </a:pPr>
            <a:r>
              <a:rPr lang="en-US" b="0" i="0" dirty="0">
                <a:solidFill>
                  <a:schemeClr val="accent3"/>
                </a:solidFill>
                <a:effectLst/>
                <a:highlight>
                  <a:srgbClr val="FFFFFF"/>
                </a:highlight>
                <a:latin typeface="-apple-system"/>
              </a:rPr>
              <a:t>Seaborn</a:t>
            </a:r>
            <a:r>
              <a:rPr lang="en-US" b="0" i="0" dirty="0">
                <a:solidFill>
                  <a:srgbClr val="1F2328"/>
                </a:solidFill>
                <a:effectLst/>
                <a:highlight>
                  <a:srgbClr val="FFFFFF"/>
                </a:highlight>
                <a:latin typeface="-apple-system"/>
              </a:rPr>
              <a:t>: A data visualization library built on </a:t>
            </a:r>
            <a:r>
              <a:rPr lang="en-US" b="0" i="0" dirty="0">
                <a:solidFill>
                  <a:schemeClr val="accent3"/>
                </a:solidFill>
                <a:effectLst/>
                <a:highlight>
                  <a:srgbClr val="FFFFFF"/>
                </a:highlight>
                <a:latin typeface="-apple-system"/>
              </a:rPr>
              <a:t>top of Matplotlib</a:t>
            </a:r>
            <a:r>
              <a:rPr lang="en-US" b="0" i="0" dirty="0">
                <a:solidFill>
                  <a:srgbClr val="1F2328"/>
                </a:solidFill>
                <a:effectLst/>
                <a:highlight>
                  <a:srgbClr val="FFFFFF"/>
                </a:highlight>
                <a:latin typeface="-apple-system"/>
              </a:rPr>
              <a:t>.</a:t>
            </a:r>
          </a:p>
          <a:p>
            <a:pPr algn="l"/>
            <a:r>
              <a:rPr lang="en-US" b="0" i="0" dirty="0">
                <a:solidFill>
                  <a:srgbClr val="1F2328"/>
                </a:solidFill>
                <a:effectLst/>
                <a:highlight>
                  <a:srgbClr val="FFFFFF"/>
                </a:highlight>
                <a:latin typeface="-apple-system"/>
              </a:rPr>
              <a:t>Make sure these libraries are installed in your Python environment before running the project.</a:t>
            </a:r>
          </a:p>
          <a:p>
            <a:endParaRPr lang="en-IN" dirty="0"/>
          </a:p>
        </p:txBody>
      </p:sp>
      <p:sp>
        <p:nvSpPr>
          <p:cNvPr id="4" name="Slide Number Placeholder 3">
            <a:extLst>
              <a:ext uri="{FF2B5EF4-FFF2-40B4-BE49-F238E27FC236}">
                <a16:creationId xmlns:a16="http://schemas.microsoft.com/office/drawing/2014/main" id="{428C556B-D24E-41E1-A250-37D88F652BE5}"/>
              </a:ext>
            </a:extLst>
          </p:cNvPr>
          <p:cNvSpPr>
            <a:spLocks noGrp="1"/>
          </p:cNvSpPr>
          <p:nvPr>
            <p:ph type="sldNum" sz="quarter" idx="18"/>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75193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D8B506-191E-1832-13DD-A83B44C7065A}"/>
              </a:ext>
            </a:extLst>
          </p:cNvPr>
          <p:cNvSpPr>
            <a:spLocks noGrp="1"/>
          </p:cNvSpPr>
          <p:nvPr>
            <p:ph type="ctrTitle"/>
          </p:nvPr>
        </p:nvSpPr>
        <p:spPr>
          <a:xfrm>
            <a:off x="822960" y="347472"/>
            <a:ext cx="11082528" cy="1563624"/>
          </a:xfrm>
        </p:spPr>
        <p:txBody>
          <a:bodyPr/>
          <a:lstStyle/>
          <a:p>
            <a:r>
              <a:rPr lang="en-US" dirty="0"/>
              <a:t>Methodology</a:t>
            </a:r>
          </a:p>
        </p:txBody>
      </p:sp>
      <p:sp>
        <p:nvSpPr>
          <p:cNvPr id="8" name="Content Placeholder 7">
            <a:extLst>
              <a:ext uri="{FF2B5EF4-FFF2-40B4-BE49-F238E27FC236}">
                <a16:creationId xmlns:a16="http://schemas.microsoft.com/office/drawing/2014/main" id="{0BC7C28A-A45F-7BB2-D694-7808E32E9DED}"/>
              </a:ext>
            </a:extLst>
          </p:cNvPr>
          <p:cNvSpPr>
            <a:spLocks noGrp="1"/>
          </p:cNvSpPr>
          <p:nvPr>
            <p:ph sz="quarter" idx="15"/>
          </p:nvPr>
        </p:nvSpPr>
        <p:spPr>
          <a:xfrm>
            <a:off x="822959" y="2428568"/>
            <a:ext cx="11280551" cy="4081960"/>
          </a:xfrm>
        </p:spPr>
        <p:txBody>
          <a:bodyPr>
            <a:noAutofit/>
          </a:bodyPr>
          <a:lstStyle/>
          <a:p>
            <a:r>
              <a:rPr lang="en-US" sz="1900" cap="none" dirty="0">
                <a:solidFill>
                  <a:srgbClr val="92D050"/>
                </a:solidFill>
                <a:latin typeface="Century" panose="02040604050505020304" pitchFamily="18" charset="0"/>
                <a:cs typeface="Times New Roman" panose="02020603050405020304" pitchFamily="18" charset="0"/>
              </a:rPr>
              <a:t>Data loading: </a:t>
            </a:r>
            <a:r>
              <a:rPr lang="en-US" sz="1900" b="0" cap="none" dirty="0">
                <a:latin typeface="Century" panose="02040604050505020304" pitchFamily="18" charset="0"/>
                <a:cs typeface="Times New Roman" panose="02020603050405020304" pitchFamily="18" charset="0"/>
              </a:rPr>
              <a:t>load the industrial copper dataset into the code using </a:t>
            </a:r>
            <a:r>
              <a:rPr lang="en-US" sz="1900" b="0" cap="none" dirty="0">
                <a:solidFill>
                  <a:srgbClr val="FFFF00"/>
                </a:solidFill>
                <a:latin typeface="Century" panose="02040604050505020304" pitchFamily="18" charset="0"/>
                <a:cs typeface="Times New Roman" panose="02020603050405020304" pitchFamily="18" charset="0"/>
              </a:rPr>
              <a:t>pandas library</a:t>
            </a:r>
            <a:r>
              <a:rPr lang="en-US" sz="1900" b="0" cap="none" dirty="0">
                <a:latin typeface="Century" panose="02040604050505020304" pitchFamily="18" charset="0"/>
                <a:cs typeface="Times New Roman" panose="02020603050405020304" pitchFamily="18" charset="0"/>
              </a:rPr>
              <a:t>. Perform initial data exploration to understand the structure and content of the dataset.</a:t>
            </a:r>
          </a:p>
          <a:p>
            <a:r>
              <a:rPr lang="en-US" sz="1900" cap="none" dirty="0">
                <a:solidFill>
                  <a:srgbClr val="92D050"/>
                </a:solidFill>
                <a:latin typeface="Century" panose="02040604050505020304" pitchFamily="18" charset="0"/>
                <a:cs typeface="Times New Roman" panose="02020603050405020304" pitchFamily="18" charset="0"/>
              </a:rPr>
              <a:t>Data cleaning and preprocessing: </a:t>
            </a:r>
            <a:r>
              <a:rPr lang="en-US" sz="1900" b="0" cap="none" dirty="0">
                <a:solidFill>
                  <a:srgbClr val="FFFF00"/>
                </a:solidFill>
                <a:latin typeface="Century" panose="02040604050505020304" pitchFamily="18" charset="0"/>
                <a:cs typeface="Times New Roman" panose="02020603050405020304" pitchFamily="18" charset="0"/>
              </a:rPr>
              <a:t>handle missing values, remove outliers </a:t>
            </a:r>
            <a:r>
              <a:rPr lang="en-US" sz="1900" b="0" cap="none" dirty="0">
                <a:latin typeface="Century" panose="02040604050505020304" pitchFamily="18" charset="0"/>
                <a:cs typeface="Times New Roman" panose="02020603050405020304" pitchFamily="18" charset="0"/>
              </a:rPr>
              <a:t>if necessary, and perform necessary data transformations such as encoding </a:t>
            </a:r>
            <a:r>
              <a:rPr lang="en-US" sz="1900" b="0" cap="none" dirty="0">
                <a:solidFill>
                  <a:srgbClr val="FFFF00"/>
                </a:solidFill>
                <a:latin typeface="Century" panose="02040604050505020304" pitchFamily="18" charset="0"/>
                <a:cs typeface="Times New Roman" panose="02020603050405020304" pitchFamily="18" charset="0"/>
              </a:rPr>
              <a:t>categorical variables</a:t>
            </a:r>
            <a:r>
              <a:rPr lang="en-US" sz="1900" b="0" cap="none" dirty="0">
                <a:latin typeface="Century" panose="02040604050505020304" pitchFamily="18" charset="0"/>
                <a:cs typeface="Times New Roman" panose="02020603050405020304" pitchFamily="18" charset="0"/>
              </a:rPr>
              <a:t>. This step ensures the data is in a suitable format for analysis.</a:t>
            </a:r>
          </a:p>
          <a:p>
            <a:r>
              <a:rPr lang="en-US" sz="1900" cap="none" dirty="0">
                <a:solidFill>
                  <a:srgbClr val="92D050"/>
                </a:solidFill>
                <a:latin typeface="Century" panose="02040604050505020304" pitchFamily="18" charset="0"/>
                <a:cs typeface="Times New Roman" panose="02020603050405020304" pitchFamily="18" charset="0"/>
              </a:rPr>
              <a:t>Exploratory data analysis (</a:t>
            </a:r>
            <a:r>
              <a:rPr lang="en-US" sz="1900" cap="none" dirty="0" err="1">
                <a:solidFill>
                  <a:srgbClr val="92D050"/>
                </a:solidFill>
                <a:latin typeface="Century" panose="02040604050505020304" pitchFamily="18" charset="0"/>
                <a:cs typeface="Times New Roman" panose="02020603050405020304" pitchFamily="18" charset="0"/>
              </a:rPr>
              <a:t>eda</a:t>
            </a:r>
            <a:r>
              <a:rPr lang="en-US" sz="1900" cap="none" dirty="0">
                <a:solidFill>
                  <a:srgbClr val="92D050"/>
                </a:solidFill>
                <a:latin typeface="Century" panose="02040604050505020304" pitchFamily="18" charset="0"/>
                <a:cs typeface="Times New Roman" panose="02020603050405020304" pitchFamily="18" charset="0"/>
              </a:rPr>
              <a:t>): </a:t>
            </a:r>
            <a:r>
              <a:rPr lang="en-US" sz="1900" b="0" cap="none" dirty="0">
                <a:latin typeface="Century" panose="02040604050505020304" pitchFamily="18" charset="0"/>
                <a:cs typeface="Times New Roman" panose="02020603050405020304" pitchFamily="18" charset="0"/>
              </a:rPr>
              <a:t>use </a:t>
            </a:r>
            <a:r>
              <a:rPr lang="en-US" sz="1900" b="0" cap="none" dirty="0">
                <a:solidFill>
                  <a:srgbClr val="FFFF00"/>
                </a:solidFill>
                <a:latin typeface="Century" panose="02040604050505020304" pitchFamily="18" charset="0"/>
                <a:cs typeface="Times New Roman" panose="02020603050405020304" pitchFamily="18" charset="0"/>
              </a:rPr>
              <a:t>pandas, matplotlib, and seaborn libraries </a:t>
            </a:r>
            <a:r>
              <a:rPr lang="en-US" sz="1900" b="0" cap="none" dirty="0">
                <a:latin typeface="Century" panose="02040604050505020304" pitchFamily="18" charset="0"/>
                <a:cs typeface="Times New Roman" panose="02020603050405020304" pitchFamily="18" charset="0"/>
              </a:rPr>
              <a:t>to explore the dataset. Analyze different </a:t>
            </a:r>
            <a:r>
              <a:rPr lang="en-US" sz="1900" b="0" cap="none" dirty="0">
                <a:solidFill>
                  <a:srgbClr val="FFFF00"/>
                </a:solidFill>
                <a:latin typeface="Century" panose="02040604050505020304" pitchFamily="18" charset="0"/>
                <a:cs typeface="Times New Roman" panose="02020603050405020304" pitchFamily="18" charset="0"/>
              </a:rPr>
              <a:t>variables</a:t>
            </a:r>
            <a:r>
              <a:rPr lang="en-US" sz="1900" b="0" cap="none" dirty="0">
                <a:latin typeface="Century" panose="02040604050505020304" pitchFamily="18" charset="0"/>
                <a:cs typeface="Times New Roman" panose="02020603050405020304" pitchFamily="18" charset="0"/>
              </a:rPr>
              <a:t>, their distributions, and relationships. Generate visualizations such as </a:t>
            </a:r>
            <a:r>
              <a:rPr lang="en-US" sz="1900" b="0" cap="none" dirty="0">
                <a:solidFill>
                  <a:srgbClr val="FFFF00"/>
                </a:solidFill>
                <a:latin typeface="Century" panose="02040604050505020304" pitchFamily="18" charset="0"/>
                <a:cs typeface="Times New Roman" panose="02020603050405020304" pitchFamily="18" charset="0"/>
              </a:rPr>
              <a:t>histograms, scatter plots, or box plots </a:t>
            </a:r>
            <a:r>
              <a:rPr lang="en-US" sz="1900" b="0" cap="none" dirty="0">
                <a:latin typeface="Century" panose="02040604050505020304" pitchFamily="18" charset="0"/>
                <a:cs typeface="Times New Roman" panose="02020603050405020304" pitchFamily="18" charset="0"/>
              </a:rPr>
              <a:t>to </a:t>
            </a:r>
            <a:r>
              <a:rPr lang="en-US" sz="1900" b="0" cap="none" dirty="0">
                <a:solidFill>
                  <a:srgbClr val="FFFF00"/>
                </a:solidFill>
                <a:latin typeface="Century" panose="02040604050505020304" pitchFamily="18" charset="0"/>
                <a:cs typeface="Times New Roman" panose="02020603050405020304" pitchFamily="18" charset="0"/>
              </a:rPr>
              <a:t>gain insights </a:t>
            </a:r>
            <a:r>
              <a:rPr lang="en-US" sz="1900" b="0" cap="none" dirty="0">
                <a:latin typeface="Century" panose="02040604050505020304" pitchFamily="18" charset="0"/>
                <a:cs typeface="Times New Roman" panose="02020603050405020304" pitchFamily="18" charset="0"/>
              </a:rPr>
              <a:t>into the data.</a:t>
            </a:r>
          </a:p>
          <a:p>
            <a:r>
              <a:rPr lang="en-US" sz="1900" cap="none" dirty="0">
                <a:solidFill>
                  <a:srgbClr val="92D050"/>
                </a:solidFill>
                <a:latin typeface="Century" panose="02040604050505020304" pitchFamily="18" charset="0"/>
                <a:cs typeface="Times New Roman" panose="02020603050405020304" pitchFamily="18" charset="0"/>
              </a:rPr>
              <a:t>Machine learning regression: </a:t>
            </a:r>
            <a:r>
              <a:rPr lang="en-US" sz="1900" b="0" cap="none" dirty="0">
                <a:latin typeface="Century" panose="02040604050505020304" pitchFamily="18" charset="0"/>
                <a:cs typeface="Times New Roman" panose="02020603050405020304" pitchFamily="18" charset="0"/>
              </a:rPr>
              <a:t>apply various machine learning regression algorithms to predict the selling price of industrial copper. Split the dataset into training and testing sets, train the models, and evaluate their performance using metrics such as mean squared error (MSE).</a:t>
            </a:r>
          </a:p>
        </p:txBody>
      </p:sp>
      <p:sp>
        <p:nvSpPr>
          <p:cNvPr id="3" name="Slide Number Placeholder 2">
            <a:extLst>
              <a:ext uri="{FF2B5EF4-FFF2-40B4-BE49-F238E27FC236}">
                <a16:creationId xmlns:a16="http://schemas.microsoft.com/office/drawing/2014/main" id="{04DD166F-774B-18A7-EF80-332246375F77}"/>
              </a:ext>
            </a:extLst>
          </p:cNvPr>
          <p:cNvSpPr>
            <a:spLocks noGrp="1"/>
          </p:cNvSpPr>
          <p:nvPr>
            <p:ph type="sldNum" sz="quarter" idx="19"/>
          </p:nvPr>
        </p:nvSpPr>
        <p:spPr>
          <a:xfrm>
            <a:off x="10271342" y="6356350"/>
            <a:ext cx="1539658"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12945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2F45-0CC4-E6C4-3797-6E3665A19503}"/>
              </a:ext>
            </a:extLst>
          </p:cNvPr>
          <p:cNvSpPr>
            <a:spLocks noGrp="1"/>
          </p:cNvSpPr>
          <p:nvPr>
            <p:ph type="ctrTitle"/>
          </p:nvPr>
        </p:nvSpPr>
        <p:spPr/>
        <p:txBody>
          <a:bodyPr/>
          <a:lstStyle/>
          <a:p>
            <a:r>
              <a:rPr lang="en-IN" dirty="0" err="1"/>
              <a:t>Countiued</a:t>
            </a:r>
            <a:r>
              <a:rPr lang="en-IN" dirty="0"/>
              <a:t>….</a:t>
            </a:r>
          </a:p>
        </p:txBody>
      </p:sp>
      <p:sp>
        <p:nvSpPr>
          <p:cNvPr id="3" name="Content Placeholder 2">
            <a:extLst>
              <a:ext uri="{FF2B5EF4-FFF2-40B4-BE49-F238E27FC236}">
                <a16:creationId xmlns:a16="http://schemas.microsoft.com/office/drawing/2014/main" id="{DE557814-59AC-53EB-2CB6-25B1CF3C9CFA}"/>
              </a:ext>
            </a:extLst>
          </p:cNvPr>
          <p:cNvSpPr>
            <a:spLocks noGrp="1"/>
          </p:cNvSpPr>
          <p:nvPr>
            <p:ph sz="quarter" idx="15"/>
          </p:nvPr>
        </p:nvSpPr>
        <p:spPr>
          <a:xfrm>
            <a:off x="822959" y="2843784"/>
            <a:ext cx="10199001" cy="2868758"/>
          </a:xfrm>
        </p:spPr>
        <p:txBody>
          <a:bodyPr>
            <a:noAutofit/>
          </a:bodyPr>
          <a:lstStyle/>
          <a:p>
            <a:r>
              <a:rPr lang="en-US" sz="2000" u="sng" cap="none" dirty="0">
                <a:solidFill>
                  <a:srgbClr val="92D050"/>
                </a:solidFill>
                <a:latin typeface="Century" panose="02040604050505020304" pitchFamily="18" charset="0"/>
                <a:cs typeface="Times New Roman" panose="02020603050405020304" pitchFamily="18" charset="0"/>
              </a:rPr>
              <a:t>Machine learning classification:</a:t>
            </a:r>
            <a:r>
              <a:rPr lang="en-US" sz="2000" cap="none" dirty="0">
                <a:latin typeface="Century" panose="02040604050505020304" pitchFamily="18" charset="0"/>
                <a:cs typeface="Times New Roman" panose="02020603050405020304" pitchFamily="18" charset="0"/>
              </a:rPr>
              <a:t> </a:t>
            </a:r>
            <a:r>
              <a:rPr lang="en-US" sz="2000" b="0" cap="none" dirty="0">
                <a:latin typeface="Century" panose="02040604050505020304" pitchFamily="18" charset="0"/>
                <a:cs typeface="Times New Roman" panose="02020603050405020304" pitchFamily="18" charset="0"/>
              </a:rPr>
              <a:t> Apply different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machine learning classification algorithms </a:t>
            </a:r>
            <a:r>
              <a:rPr lang="en-US" sz="2000" b="0" cap="none" dirty="0">
                <a:latin typeface="Century" panose="02040604050505020304" pitchFamily="18" charset="0"/>
                <a:cs typeface="Times New Roman" panose="02020603050405020304" pitchFamily="18" charset="0"/>
              </a:rPr>
              <a:t>to predict the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status (won or lost) </a:t>
            </a:r>
            <a:r>
              <a:rPr lang="en-US" sz="2000" b="0" cap="none" dirty="0">
                <a:latin typeface="Century" panose="02040604050505020304" pitchFamily="18" charset="0"/>
                <a:cs typeface="Times New Roman" panose="02020603050405020304" pitchFamily="18" charset="0"/>
              </a:rPr>
              <a:t>of copper transactions. Split the dataset into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training and testing sets</a:t>
            </a:r>
            <a:r>
              <a:rPr lang="en-US" sz="2000" b="0" cap="none" dirty="0">
                <a:latin typeface="Century" panose="02040604050505020304" pitchFamily="18" charset="0"/>
                <a:cs typeface="Times New Roman" panose="02020603050405020304" pitchFamily="18" charset="0"/>
              </a:rPr>
              <a:t>, train the models, and evaluate their performance using metrics such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as accuracy, precision, and recall.</a:t>
            </a:r>
          </a:p>
          <a:p>
            <a:r>
              <a:rPr lang="en-US" sz="2000" u="sng" cap="none" dirty="0">
                <a:solidFill>
                  <a:srgbClr val="92D050"/>
                </a:solidFill>
                <a:latin typeface="Century" panose="02040604050505020304" pitchFamily="18" charset="0"/>
                <a:cs typeface="Times New Roman" panose="02020603050405020304" pitchFamily="18" charset="0"/>
              </a:rPr>
              <a:t>Documentation: </a:t>
            </a:r>
            <a:r>
              <a:rPr lang="en-US" sz="2000" b="0" cap="none" dirty="0">
                <a:latin typeface="Century" panose="02040604050505020304" pitchFamily="18" charset="0"/>
                <a:cs typeface="Times New Roman" panose="02020603050405020304" pitchFamily="18" charset="0"/>
              </a:rPr>
              <a:t>prepare a comprehensive documentation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summarizing</a:t>
            </a:r>
            <a:r>
              <a:rPr lang="en-US" sz="2000" b="0" cap="none" dirty="0">
                <a:latin typeface="Century" panose="02040604050505020304" pitchFamily="18" charset="0"/>
                <a:cs typeface="Times New Roman" panose="02020603050405020304" pitchFamily="18" charset="0"/>
              </a:rPr>
              <a:t> the steps involved in the analysis, including the </a:t>
            </a:r>
            <a:r>
              <a:rPr lang="en-US" sz="2000" b="0" cap="none" dirty="0">
                <a:solidFill>
                  <a:schemeClr val="tx1">
                    <a:lumMod val="95000"/>
                    <a:lumOff val="5000"/>
                  </a:schemeClr>
                </a:solidFill>
                <a:latin typeface="Century" panose="02040604050505020304" pitchFamily="18" charset="0"/>
                <a:cs typeface="Times New Roman" panose="02020603050405020304" pitchFamily="18" charset="0"/>
              </a:rPr>
              <a:t>preprocessing techniques, machine learning algorithm</a:t>
            </a:r>
            <a:r>
              <a:rPr lang="en-US" sz="2000" b="0" cap="none" dirty="0">
                <a:latin typeface="Century" panose="02040604050505020304" pitchFamily="18" charset="0"/>
                <a:cs typeface="Times New Roman" panose="02020603050405020304" pitchFamily="18" charset="0"/>
              </a:rPr>
              <a:t>s used, and their performance. Include visualizations and interpretations to effectively communicate the results.</a:t>
            </a:r>
          </a:p>
          <a:p>
            <a:endParaRPr lang="en-IN" sz="2000" b="0" dirty="0"/>
          </a:p>
          <a:p>
            <a:endParaRPr lang="en-IN" sz="2000" b="0" dirty="0"/>
          </a:p>
        </p:txBody>
      </p:sp>
      <p:sp>
        <p:nvSpPr>
          <p:cNvPr id="5" name="Slide Number Placeholder 4">
            <a:extLst>
              <a:ext uri="{FF2B5EF4-FFF2-40B4-BE49-F238E27FC236}">
                <a16:creationId xmlns:a16="http://schemas.microsoft.com/office/drawing/2014/main" id="{43400C59-E02F-0EA0-639B-AFA9161E9CD1}"/>
              </a:ext>
            </a:extLst>
          </p:cNvPr>
          <p:cNvSpPr>
            <a:spLocks noGrp="1"/>
          </p:cNvSpPr>
          <p:nvPr>
            <p:ph type="sldNum" sz="quarter" idx="19"/>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334439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E262C-D929-15C4-BBD2-6BBFB706F64A}"/>
              </a:ext>
            </a:extLst>
          </p:cNvPr>
          <p:cNvSpPr>
            <a:spLocks noGrp="1"/>
          </p:cNvSpPr>
          <p:nvPr>
            <p:ph type="ctrTitle"/>
          </p:nvPr>
        </p:nvSpPr>
        <p:spPr>
          <a:xfrm>
            <a:off x="1691640" y="740664"/>
            <a:ext cx="8503920" cy="1197864"/>
          </a:xfrm>
        </p:spPr>
        <p:txBody>
          <a:bodyPr/>
          <a:lstStyle/>
          <a:p>
            <a:r>
              <a:rPr lang="en-US" dirty="0"/>
              <a:t>Conclusion</a:t>
            </a:r>
          </a:p>
        </p:txBody>
      </p:sp>
      <p:sp>
        <p:nvSpPr>
          <p:cNvPr id="5" name="Content Placeholder 4">
            <a:extLst>
              <a:ext uri="{FF2B5EF4-FFF2-40B4-BE49-F238E27FC236}">
                <a16:creationId xmlns:a16="http://schemas.microsoft.com/office/drawing/2014/main" id="{2A986459-0C4D-D72D-7E80-642179490407}"/>
              </a:ext>
            </a:extLst>
          </p:cNvPr>
          <p:cNvSpPr>
            <a:spLocks noGrp="1"/>
          </p:cNvSpPr>
          <p:nvPr>
            <p:ph sz="quarter" idx="15"/>
          </p:nvPr>
        </p:nvSpPr>
        <p:spPr>
          <a:xfrm>
            <a:off x="1828800" y="2679192"/>
            <a:ext cx="8531352" cy="3191256"/>
          </a:xfrm>
        </p:spPr>
        <p:txBody>
          <a:bodyPr/>
          <a:lstStyle/>
          <a:p>
            <a:r>
              <a:rPr lang="en-US" dirty="0"/>
              <a:t>The Industrial Copper Modeling project aims to </a:t>
            </a:r>
            <a:r>
              <a:rPr lang="en-US" dirty="0">
                <a:solidFill>
                  <a:schemeClr val="accent3"/>
                </a:solidFill>
              </a:rPr>
              <a:t>predict</a:t>
            </a:r>
            <a:r>
              <a:rPr lang="en-US" dirty="0"/>
              <a:t> the </a:t>
            </a:r>
            <a:r>
              <a:rPr lang="en-US" dirty="0">
                <a:solidFill>
                  <a:schemeClr val="accent3"/>
                </a:solidFill>
              </a:rPr>
              <a:t>selling price </a:t>
            </a:r>
            <a:r>
              <a:rPr lang="en-US" dirty="0"/>
              <a:t>and </a:t>
            </a:r>
            <a:r>
              <a:rPr lang="en-US" dirty="0">
                <a:solidFill>
                  <a:schemeClr val="accent3"/>
                </a:solidFill>
              </a:rPr>
              <a:t>status</a:t>
            </a:r>
            <a:r>
              <a:rPr lang="en-US" dirty="0"/>
              <a:t> in the </a:t>
            </a:r>
            <a:r>
              <a:rPr lang="en-US" dirty="0">
                <a:solidFill>
                  <a:schemeClr val="accent3"/>
                </a:solidFill>
              </a:rPr>
              <a:t>industrial copper market </a:t>
            </a:r>
            <a:r>
              <a:rPr lang="en-US" dirty="0"/>
              <a:t>using </a:t>
            </a:r>
            <a:r>
              <a:rPr lang="en-US" dirty="0">
                <a:solidFill>
                  <a:schemeClr val="accent3"/>
                </a:solidFill>
              </a:rPr>
              <a:t>machine learning techniques</a:t>
            </a:r>
            <a:r>
              <a:rPr lang="en-US" dirty="0"/>
              <a:t>.</a:t>
            </a:r>
          </a:p>
        </p:txBody>
      </p:sp>
      <p:sp>
        <p:nvSpPr>
          <p:cNvPr id="3" name="Slide Number Placeholder 2">
            <a:extLst>
              <a:ext uri="{FF2B5EF4-FFF2-40B4-BE49-F238E27FC236}">
                <a16:creationId xmlns:a16="http://schemas.microsoft.com/office/drawing/2014/main" id="{D852689E-AE00-35CC-F96B-C768FB8E239F}"/>
              </a:ext>
            </a:extLst>
          </p:cNvPr>
          <p:cNvSpPr>
            <a:spLocks noGrp="1"/>
          </p:cNvSpPr>
          <p:nvPr>
            <p:ph type="sldNum" sz="quarter" idx="12"/>
          </p:nvPr>
        </p:nvSpPr>
        <p:spPr>
          <a:xfrm>
            <a:off x="10271342" y="6356350"/>
            <a:ext cx="1539658" cy="365125"/>
          </a:xfrm>
        </p:spPr>
        <p:txBody>
          <a:bodyPr/>
          <a:lstStyle/>
          <a:p>
            <a:fld id="{294A09A9-5501-47C1-A89A-A340965A2BE2}" type="slidenum">
              <a:rPr lang="en-US" smtClean="0"/>
              <a:pPr/>
              <a:t>9</a:t>
            </a:fld>
            <a:endParaRPr lang="en-US" dirty="0"/>
          </a:p>
        </p:txBody>
      </p:sp>
      <p:sp>
        <p:nvSpPr>
          <p:cNvPr id="6" name="TextBox 5">
            <a:extLst>
              <a:ext uri="{FF2B5EF4-FFF2-40B4-BE49-F238E27FC236}">
                <a16:creationId xmlns:a16="http://schemas.microsoft.com/office/drawing/2014/main" id="{75218C11-55BE-D4C9-87F8-18654EDD4BA7}"/>
              </a:ext>
            </a:extLst>
          </p:cNvPr>
          <p:cNvSpPr txBox="1"/>
          <p:nvPr/>
        </p:nvSpPr>
        <p:spPr>
          <a:xfrm>
            <a:off x="1828800" y="4052322"/>
            <a:ext cx="6115664" cy="2225738"/>
          </a:xfrm>
          <a:prstGeom prst="rect">
            <a:avLst/>
          </a:prstGeom>
          <a:noFill/>
        </p:spPr>
        <p:txBody>
          <a:bodyPr wrap="square">
            <a:spAutoFit/>
          </a:bodyPr>
          <a:lstStyle/>
          <a:p>
            <a:pPr>
              <a:lnSpc>
                <a:spcPct val="107000"/>
              </a:lnSpc>
              <a:spcAft>
                <a:spcPts val="800"/>
              </a:spcAft>
            </a:pPr>
            <a:r>
              <a:rPr lang="en-IN" sz="2800" b="1" kern="100" dirty="0">
                <a:solidFill>
                  <a:srgbClr val="FF0000"/>
                </a:solidFill>
                <a:effectLst/>
                <a:latin typeface="Times New Roman" panose="02020603050405020304" pitchFamily="18" charset="0"/>
                <a:ea typeface="Calibri" panose="020F0502020204030204" pitchFamily="34" charset="0"/>
                <a:cs typeface="Latha" panose="020B0604020202020204" pitchFamily="34" charset="0"/>
              </a:rPr>
              <a:t>Video Link:</a:t>
            </a:r>
            <a:endParaRPr lang="en-IN" sz="2800" b="1" kern="100" dirty="0">
              <a:solidFill>
                <a:srgbClr val="FF0000"/>
              </a:solidFill>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1800" b="1" kern="100" dirty="0" err="1">
                <a:effectLst/>
                <a:latin typeface="Times New Roman" panose="02020603050405020304" pitchFamily="18" charset="0"/>
                <a:ea typeface="Calibri" panose="020F0502020204030204" pitchFamily="34" charset="0"/>
                <a:cs typeface="Latha" panose="020B0604020202020204" pitchFamily="34" charset="0"/>
              </a:rPr>
              <a:t>Githublink</a:t>
            </a:r>
            <a:r>
              <a:rPr lang="en-IN" sz="1800" b="1" kern="100" dirty="0">
                <a:effectLst/>
                <a:latin typeface="Times New Roman" panose="02020603050405020304" pitchFamily="18" charset="0"/>
                <a:ea typeface="Calibri" panose="020F0502020204030204" pitchFamily="34" charset="0"/>
                <a:cs typeface="Latha" panose="020B0604020202020204" pitchFamily="34" charset="0"/>
              </a:rPr>
              <a:t>: </a:t>
            </a:r>
            <a:r>
              <a:rPr lang="en-IN" sz="1800" kern="100" dirty="0">
                <a:effectLst/>
                <a:latin typeface="Times New Roman" panose="02020603050405020304" pitchFamily="18" charset="0"/>
                <a:ea typeface="Calibri" panose="020F0502020204030204" pitchFamily="34" charset="0"/>
                <a:cs typeface="Latha" panose="020B0604020202020204" pitchFamily="34" charset="0"/>
              </a:rPr>
              <a:t>https://github.com/kanis11/IndustrialCopperModeling</a:t>
            </a:r>
            <a:endParaRPr lang="en-IN" sz="1600" kern="1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Latha" panose="020B0604020202020204" pitchFamily="34" charset="0"/>
              </a:rPr>
              <a:t>Video link:</a:t>
            </a:r>
            <a:r>
              <a:rPr lang="en-IN" sz="1600" b="1" kern="100" dirty="0">
                <a:effectLst/>
                <a:latin typeface="Calibri" panose="020F0502020204030204" pitchFamily="34" charset="0"/>
                <a:ea typeface="Calibri" panose="020F0502020204030204" pitchFamily="34" charset="0"/>
                <a:cs typeface="Latha" panose="020B0604020202020204" pitchFamily="34" charset="0"/>
              </a:rPr>
              <a:t> </a:t>
            </a:r>
            <a:r>
              <a:rPr lang="en-IN" sz="1800" kern="100" dirty="0">
                <a:effectLst/>
                <a:latin typeface="Times New Roman" panose="02020603050405020304" pitchFamily="18" charset="0"/>
                <a:ea typeface="Calibri" panose="020F0502020204030204" pitchFamily="34" charset="0"/>
                <a:cs typeface="Latha" panose="020B0604020202020204" pitchFamily="34" charset="0"/>
              </a:rPr>
              <a:t>https://www.linkedin.com/feed/update/urn:li:activity:7236606735736586240/</a:t>
            </a:r>
            <a:endParaRPr lang="en-IN" sz="16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364210940"/>
      </p:ext>
    </p:extLst>
  </p:cSld>
  <p:clrMapOvr>
    <a:masterClrMapping/>
  </p:clrMapOvr>
</p:sld>
</file>

<file path=ppt/theme/theme1.xml><?xml version="1.0" encoding="utf-8"?>
<a:theme xmlns:a="http://schemas.openxmlformats.org/drawingml/2006/main" name="Custom">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580736_win32_kb_v3" id="{D7A3E551-3D61-4CA5-934F-4DAFCF7401BD}" vid="{D7B46FAE-2643-4A5F-85EB-71F421ADCF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D012FD6-30D8-4E7C-9A54-1D40EC16B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Creative perspective presentation</Template>
  <TotalTime>314</TotalTime>
  <Words>772</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-apple-system</vt:lpstr>
      <vt:lpstr>Arial</vt:lpstr>
      <vt:lpstr>Bahnschrift</vt:lpstr>
      <vt:lpstr>Calibri</vt:lpstr>
      <vt:lpstr>Century</vt:lpstr>
      <vt:lpstr>Gill Sans Nova Light</vt:lpstr>
      <vt:lpstr>Times New Roman</vt:lpstr>
      <vt:lpstr>Tw Cen MT</vt:lpstr>
      <vt:lpstr>Wingdings</vt:lpstr>
      <vt:lpstr>Custom</vt:lpstr>
      <vt:lpstr>Industrial Copper Modeling</vt:lpstr>
      <vt:lpstr>Agenda</vt:lpstr>
      <vt:lpstr>Introduction</vt:lpstr>
      <vt:lpstr>Dataset</vt:lpstr>
      <vt:lpstr>Project Learnings</vt:lpstr>
      <vt:lpstr>Requirements</vt:lpstr>
      <vt:lpstr>Methodology</vt:lpstr>
      <vt:lpstr>Countiued….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kani mozhi</dc:creator>
  <cp:lastModifiedBy>kani mozhi</cp:lastModifiedBy>
  <cp:revision>33</cp:revision>
  <dcterms:created xsi:type="dcterms:W3CDTF">2024-08-21T18:01:15Z</dcterms:created>
  <dcterms:modified xsi:type="dcterms:W3CDTF">2024-09-03T05:34:28Z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y fmtid="{D5CDD505-2E9C-101B-9397-08002B2CF9AE}" pid="10" name="MediaServiceImageTags">
    <vt:lpwstr/>
  </property>
</Properties>
</file>